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0" r:id="rId2"/>
    <p:sldId id="280" r:id="rId3"/>
    <p:sldId id="287" r:id="rId4"/>
    <p:sldId id="286" r:id="rId5"/>
    <p:sldId id="272" r:id="rId6"/>
    <p:sldId id="273" r:id="rId7"/>
    <p:sldId id="288" r:id="rId8"/>
    <p:sldId id="275" r:id="rId9"/>
    <p:sldId id="274" r:id="rId10"/>
    <p:sldId id="276" r:id="rId11"/>
    <p:sldId id="277" r:id="rId12"/>
    <p:sldId id="278" r:id="rId13"/>
    <p:sldId id="279" r:id="rId14"/>
    <p:sldId id="281" r:id="rId15"/>
    <p:sldId id="284" r:id="rId16"/>
    <p:sldId id="283" r:id="rId17"/>
    <p:sldId id="289" r:id="rId18"/>
    <p:sldId id="285" r:id="rId19"/>
    <p:sldId id="282" r:id="rId20"/>
    <p:sldId id="290" r:id="rId21"/>
    <p:sldId id="271" r:id="rId22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Segoe UI Light" panose="020B0502040204020203" pitchFamily="34" charset="0"/>
      <p:regular r:id="rId31"/>
      <p:italic r:id="rId32"/>
    </p:embeddedFont>
    <p:embeddedFont>
      <p:font typeface="Segoe UI" panose="020B0502040204020203" pitchFamily="34" charset="0"/>
      <p:regular r:id="rId33"/>
      <p:bold r:id="rId34"/>
      <p:italic r:id="rId35"/>
      <p:boldItalic r:id="rId36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6B13"/>
    <a:srgbClr val="CE791C"/>
    <a:srgbClr val="89AEC5"/>
    <a:srgbClr val="84BA9E"/>
    <a:srgbClr val="EE8E00"/>
    <a:srgbClr val="D8D176"/>
    <a:srgbClr val="D7C577"/>
    <a:srgbClr val="DFD2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>
      <p:cViewPr varScale="1">
        <p:scale>
          <a:sx n="88" d="100"/>
          <a:sy n="88" d="100"/>
        </p:scale>
        <p:origin x="120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7BB1-BC7A-42C6-BB4D-1AD6C290CD49}" type="datetimeFigureOut">
              <a:rPr lang="hu-HU" smtClean="0"/>
              <a:t>2022. 10. 18.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E42D-FCB9-447A-B284-AC64B06C01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9633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7BB1-BC7A-42C6-BB4D-1AD6C290CD49}" type="datetimeFigureOut">
              <a:rPr lang="hu-HU" smtClean="0"/>
              <a:t>2022. 10. 18.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E42D-FCB9-447A-B284-AC64B06C01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0729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7BB1-BC7A-42C6-BB4D-1AD6C290CD49}" type="datetimeFigureOut">
              <a:rPr lang="hu-HU" smtClean="0"/>
              <a:t>2022. 10. 18.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E42D-FCB9-447A-B284-AC64B06C01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2011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7BB1-BC7A-42C6-BB4D-1AD6C290CD49}" type="datetimeFigureOut">
              <a:rPr lang="hu-HU" smtClean="0"/>
              <a:t>2022. 10. 18.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E42D-FCB9-447A-B284-AC64B06C01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16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7BB1-BC7A-42C6-BB4D-1AD6C290CD49}" type="datetimeFigureOut">
              <a:rPr lang="hu-HU" smtClean="0"/>
              <a:t>2022. 10. 18.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E42D-FCB9-447A-B284-AC64B06C01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2343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7BB1-BC7A-42C6-BB4D-1AD6C290CD49}" type="datetimeFigureOut">
              <a:rPr lang="hu-HU" smtClean="0"/>
              <a:t>2022. 10. 18.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E42D-FCB9-447A-B284-AC64B06C01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5173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7BB1-BC7A-42C6-BB4D-1AD6C290CD49}" type="datetimeFigureOut">
              <a:rPr lang="hu-HU" smtClean="0"/>
              <a:t>2022. 10. 18.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E42D-FCB9-447A-B284-AC64B06C01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0016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7BB1-BC7A-42C6-BB4D-1AD6C290CD49}" type="datetimeFigureOut">
              <a:rPr lang="hu-HU" smtClean="0"/>
              <a:t>2022. 10. 18.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E42D-FCB9-447A-B284-AC64B06C01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5331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7BB1-BC7A-42C6-BB4D-1AD6C290CD49}" type="datetimeFigureOut">
              <a:rPr lang="hu-HU" smtClean="0"/>
              <a:t>2022. 10. 18.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E42D-FCB9-447A-B284-AC64B06C01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7791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7BB1-BC7A-42C6-BB4D-1AD6C290CD49}" type="datetimeFigureOut">
              <a:rPr lang="hu-HU" smtClean="0"/>
              <a:t>2022. 10. 18.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E42D-FCB9-447A-B284-AC64B06C01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4663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7BB1-BC7A-42C6-BB4D-1AD6C290CD49}" type="datetimeFigureOut">
              <a:rPr lang="hu-HU" smtClean="0"/>
              <a:t>2022. 10. 18.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E42D-FCB9-447A-B284-AC64B06C01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711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77BB1-BC7A-42C6-BB4D-1AD6C290CD49}" type="datetimeFigureOut">
              <a:rPr lang="hu-HU" smtClean="0"/>
              <a:t>2022. 10. 18.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4E42D-FCB9-447A-B284-AC64B06C01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356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899592" y="1556792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2400" i="1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Szalma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2400" i="1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Ivett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hu-HU" sz="2400" i="1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hu-HU" sz="2400" i="1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hu-HU" sz="3600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Demográfia portré egy családszociológus szemszögéből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210237"/>
            <a:ext cx="5385493" cy="56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5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10978" y="96887"/>
            <a:ext cx="8783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</a:rPr>
              <a:t>▐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Century Gothic"/>
              </a:rPr>
              <a:t> 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MTA Demográfiai Bizottság</a:t>
            </a:r>
            <a:r>
              <a:rPr lang="en-GB" sz="1400" dirty="0" smtClean="0">
                <a:solidFill>
                  <a:schemeClr val="bg2">
                    <a:lumMod val="75000"/>
                  </a:schemeClr>
                </a:solidFill>
                <a:latin typeface="Century Gothic"/>
              </a:rPr>
              <a:t>▐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Budapest </a:t>
            </a:r>
            <a:r>
              <a:rPr lang="en-GB" sz="1400" dirty="0">
                <a:solidFill>
                  <a:schemeClr val="accent3"/>
                </a:solidFill>
                <a:latin typeface="Century Gothic"/>
              </a:rPr>
              <a:t>▐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Október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12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, 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2022</a:t>
            </a:r>
            <a:r>
              <a:rPr lang="en-GB" sz="1400" dirty="0" smtClean="0">
                <a:solidFill>
                  <a:srgbClr val="CE791C"/>
                </a:solidFill>
                <a:latin typeface="Century Gothic"/>
              </a:rPr>
              <a:t>▐</a:t>
            </a:r>
            <a:endParaRPr lang="hu-HU" sz="1400" dirty="0">
              <a:solidFill>
                <a:srgbClr val="CE791C"/>
              </a:solidFill>
              <a:latin typeface="Segoe UI Light" panose="020B0502040204020203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724128"/>
            <a:ext cx="2267744" cy="1133872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1508032" y="603899"/>
            <a:ext cx="6189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 a helyzet nemzetközileg a házasság terén? </a:t>
            </a:r>
            <a:endParaRPr lang="hu-H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07937" y="1292635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335649" y="1489750"/>
            <a:ext cx="81369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2008–2009-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világgazdasági válság alatt és az azt követő években Európa szinte minden országában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csökken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ország közül a 2010-es években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tizenöt országban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zömében közép- és kelet-európai államokban, valamint Ausztriában és Németországban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emelkedett a házasodási kedv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Hogyan változtatta meg mindezt a </a:t>
            </a:r>
            <a:r>
              <a:rPr lang="hu-H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koronavírus-járvány?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Azokban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országokban, ahol elérhetőek az adatok (pl. Lengyelország, Románia, a délszláv államok, USA, Német-ország, Norvégia, Törökország), azt látjuk, hogy 2020-ban kevesebb házasságot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kötöttek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 smtClean="0"/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Magyarország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egyetlen állam, ahol a Covid19-járvány sem tudta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visszavetni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házasodási kedvet</a:t>
            </a:r>
          </a:p>
        </p:txBody>
      </p:sp>
      <p:sp>
        <p:nvSpPr>
          <p:cNvPr id="8" name="Lefelé nyíl 7"/>
          <p:cNvSpPr/>
          <p:nvPr/>
        </p:nvSpPr>
        <p:spPr>
          <a:xfrm>
            <a:off x="3945481" y="465313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4404101" y="474572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KORMÁNYZATI INTÉZKEDÉSEK</a:t>
            </a:r>
            <a:endParaRPr lang="hu-H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53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10978" y="96887"/>
            <a:ext cx="8783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</a:rPr>
              <a:t>▐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Century Gothic"/>
              </a:rPr>
              <a:t> 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MTA Demográfiai Bizottság</a:t>
            </a:r>
            <a:r>
              <a:rPr lang="en-GB" sz="1400" dirty="0" smtClean="0">
                <a:solidFill>
                  <a:schemeClr val="bg2">
                    <a:lumMod val="75000"/>
                  </a:schemeClr>
                </a:solidFill>
                <a:latin typeface="Century Gothic"/>
              </a:rPr>
              <a:t>▐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Budapest </a:t>
            </a:r>
            <a:r>
              <a:rPr lang="en-GB" sz="1400" dirty="0">
                <a:solidFill>
                  <a:schemeClr val="accent3"/>
                </a:solidFill>
                <a:latin typeface="Century Gothic"/>
              </a:rPr>
              <a:t>▐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Október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12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, 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2022</a:t>
            </a:r>
            <a:r>
              <a:rPr lang="en-GB" sz="1400" dirty="0" smtClean="0">
                <a:solidFill>
                  <a:srgbClr val="CE791C"/>
                </a:solidFill>
                <a:latin typeface="Century Gothic"/>
              </a:rPr>
              <a:t>▐</a:t>
            </a:r>
            <a:endParaRPr lang="hu-HU" sz="1400" dirty="0">
              <a:solidFill>
                <a:srgbClr val="CE791C"/>
              </a:solidFill>
              <a:latin typeface="Segoe UI Light" panose="020B0502040204020203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724128"/>
            <a:ext cx="2267744" cy="1133872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2928401" y="521934"/>
            <a:ext cx="3472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Termékenység alakulása </a:t>
            </a:r>
            <a:endParaRPr lang="hu-H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07937" y="1292635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210978" y="1196752"/>
            <a:ext cx="38164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Míg 2015-ben a gyermekek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52,2%,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addig 2020-ban </a:t>
            </a:r>
            <a:r>
              <a:rPr lang="hu-H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69,5% </a:t>
            </a:r>
            <a:r>
              <a:rPr lang="hu-H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született házasságban.</a:t>
            </a:r>
          </a:p>
          <a:p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születések száma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2020-ban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92 338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volt, ez 3,4 százalékkal haladta meg a 2019-es születésszámot.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termékenységi folyamatok azt mutatják, hogy a </a:t>
            </a:r>
            <a:r>
              <a:rPr lang="hu-H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termékeny korú népesség alkalmazkodik a társadalompolitikai </a:t>
            </a:r>
            <a:r>
              <a:rPr lang="hu-H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beavatkozásokhoz</a:t>
            </a:r>
            <a:r>
              <a:rPr lang="hu-H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szülőképes korú nők létszámának csökkenése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azonban előrevetíti, hogy a termékenység növekedése ellenére is komoly akadálya van a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születésszám-növekedésnek. 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069" y="1993909"/>
            <a:ext cx="5048672" cy="393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5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10978" y="96887"/>
            <a:ext cx="8783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</a:rPr>
              <a:t>▐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Century Gothic"/>
              </a:rPr>
              <a:t> 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MTA Demográfiai Bizottság</a:t>
            </a:r>
            <a:r>
              <a:rPr lang="en-GB" sz="1400" dirty="0" smtClean="0">
                <a:solidFill>
                  <a:schemeClr val="bg2">
                    <a:lumMod val="75000"/>
                  </a:schemeClr>
                </a:solidFill>
                <a:latin typeface="Century Gothic"/>
              </a:rPr>
              <a:t>▐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Budapest </a:t>
            </a:r>
            <a:r>
              <a:rPr lang="en-GB" sz="1400" dirty="0">
                <a:solidFill>
                  <a:schemeClr val="accent3"/>
                </a:solidFill>
                <a:latin typeface="Century Gothic"/>
              </a:rPr>
              <a:t>▐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Október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12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, 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2022</a:t>
            </a:r>
            <a:r>
              <a:rPr lang="en-GB" sz="1400" dirty="0" smtClean="0">
                <a:solidFill>
                  <a:srgbClr val="CE791C"/>
                </a:solidFill>
                <a:latin typeface="Century Gothic"/>
              </a:rPr>
              <a:t>▐</a:t>
            </a:r>
            <a:endParaRPr lang="hu-HU" sz="1400" dirty="0">
              <a:solidFill>
                <a:srgbClr val="CE791C"/>
              </a:solidFill>
              <a:latin typeface="Segoe UI Light" panose="020B0502040204020203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724128"/>
            <a:ext cx="2267744" cy="1133872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2767058" y="667327"/>
            <a:ext cx="2577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Kik szülnek? </a:t>
            </a:r>
            <a:endParaRPr lang="hu-H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07937" y="1292635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107504" y="1556792"/>
            <a:ext cx="61206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36 éves nők gyermekvállalási hajlandósága a rendszerváltás és 2010 között </a:t>
            </a:r>
            <a:r>
              <a:rPr lang="hu-H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megduplázódott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majd további másfélszeresére nőtt.</a:t>
            </a:r>
          </a:p>
          <a:p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Egyre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fontosabbá válik </a:t>
            </a:r>
            <a:r>
              <a:rPr lang="hu-HU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40 év feletti gyermekvállalás szerepe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1990-ben az összes élve születés fél, 2010-ben másfél, 2020-ban már 3,3 százaléka tartozott ebbe a csoportba.</a:t>
            </a:r>
          </a:p>
          <a:p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2018-ra 56%-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növekedett a Magyarországon </a:t>
            </a:r>
            <a:r>
              <a:rPr lang="hu-HU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házasságból született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gyermekek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aránya, majd 2019-re 61, 2020-ra pedig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69,5 % ugrott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érték.</a:t>
            </a:r>
          </a:p>
          <a:p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Terhes menyasszony és a vőlegény Stock fotók, Terhes menyasszony és a  vőlegény Jogdíjmentes képek | Depositpho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737" y="2708920"/>
            <a:ext cx="2619375" cy="241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églalap 10"/>
          <p:cNvSpPr/>
          <p:nvPr/>
        </p:nvSpPr>
        <p:spPr>
          <a:xfrm>
            <a:off x="6231687" y="5237296"/>
            <a:ext cx="30804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u-H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árandósházasságok száma havi 600-ról 1400-ra (babaváróhitel bevezetése után)</a:t>
            </a:r>
            <a:endParaRPr lang="hu-H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62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168759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Nemzetközi trendek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9168" y="1196752"/>
            <a:ext cx="2746648" cy="4525963"/>
          </a:xfrm>
        </p:spPr>
        <p:txBody>
          <a:bodyPr>
            <a:normAutofit fontScale="92500" lnSpcReduction="20000"/>
          </a:bodyPr>
          <a:lstStyle/>
          <a:p>
            <a:pPr marL="0"/>
            <a:endParaRPr lang="hu-H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/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/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Európai összevetésben a magyarországi termékenység szintje </a:t>
            </a:r>
            <a:r>
              <a:rPr lang="hu-H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átlagosnak tekinthető</a:t>
            </a:r>
            <a:r>
              <a:rPr lang="hu-H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hu-H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/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Azonban tény, hogy az eddigi tapasztalatok alapján egy ország, amennyiben termékenysége az úgynevezett szuperalacsony (1,3 alatti) vagy az alacsony (1,6 alatti) termékenységi szintre csökkent, ezt követően már – Grúzia kivételével – nem tudott visszakapaszkodni a </a:t>
            </a:r>
            <a:r>
              <a:rPr lang="hu-H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reprodukciós szintig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1426766"/>
            <a:ext cx="6127943" cy="460154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156176" y="630932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Eurostat 2019-es adatok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971600" y="0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</a:rPr>
              <a:t>▐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Century Gothic"/>
              </a:rPr>
              <a:t>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MTA Demográfiai Bizottság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  <a:latin typeface="Century Gothic"/>
              </a:rPr>
              <a:t>▐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Budapest </a:t>
            </a:r>
            <a:r>
              <a:rPr lang="en-GB" dirty="0">
                <a:solidFill>
                  <a:schemeClr val="accent3"/>
                </a:solidFill>
                <a:latin typeface="Century Gothic"/>
              </a:rPr>
              <a:t>▐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Október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12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,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2022</a:t>
            </a:r>
            <a:r>
              <a:rPr lang="en-GB" dirty="0">
                <a:solidFill>
                  <a:srgbClr val="CE791C"/>
                </a:solidFill>
                <a:latin typeface="Century Gothic"/>
              </a:rPr>
              <a:t>▐</a:t>
            </a:r>
            <a:endParaRPr lang="hu-HU" dirty="0">
              <a:solidFill>
                <a:srgbClr val="CE791C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397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2237" y="53178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Új fejezetek: </a:t>
            </a:r>
            <a:r>
              <a:rPr lang="hu-H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Gyermekdemográfia</a:t>
            </a:r>
            <a:endParaRPr lang="hu-HU" sz="3200" dirty="0">
              <a:solidFill>
                <a:srgbClr val="00B05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2237" y="1070687"/>
            <a:ext cx="8229600" cy="4525963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gyermekek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5-6% született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partnerével nem együtt élő anyától. 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gyermeke többsége (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66%) az új évezredben is két vér szerinti szülővel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éli az életét.</a:t>
            </a:r>
          </a:p>
          <a:p>
            <a:pPr lvl="1"/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Iskolázottabb anyák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gyermekei  kisebb arányban és rövidebb ideig tapasztalják meg mind az egyszülős, mind a mozaikcsaládos helyzetet.</a:t>
            </a:r>
          </a:p>
          <a:p>
            <a:pPr lvl="1"/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601848" y="3068960"/>
            <a:ext cx="756084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család-szerkezet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fogantatás és a születés között 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vártnál több változást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mutat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1990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2002 között a fogantatáskor a partnerrel nem együtt élő kismamák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64%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2003–2015 között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53%-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költözött össze a terhesség ideje alatt a partnerével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még nem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házas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kismamáknak 1990–2002 között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45%,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2003–2015 között 21%-a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házasságot kötött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várandósság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alatt.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efelé nyíl 5"/>
          <p:cNvSpPr/>
          <p:nvPr/>
        </p:nvSpPr>
        <p:spPr>
          <a:xfrm>
            <a:off x="4294721" y="549884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2123728" y="6429493"/>
            <a:ext cx="4106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Még nagyobb lesz a következő időszakban</a:t>
            </a:r>
            <a:endParaRPr lang="hu-H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4688670" y="5596650"/>
            <a:ext cx="3653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KORMÁNYZATI INTÉZKEDÉSEK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586" y="6429493"/>
            <a:ext cx="2592795" cy="34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34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 lehet a hiba? 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„Ha a gyermekeit egyedül nevelő anya új párkapcsolatban kezd, az egyben azt is jelenti, hogy a gyermek életében megjelenik egy </a:t>
            </a:r>
            <a:r>
              <a:rPr lang="hu-HU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nevelőapa</a:t>
            </a:r>
            <a:r>
              <a:rPr lang="hu-H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és a korábban egyszülős családból mozaikcsalád lesz”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(2021:92)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„Párkapcsolat </a:t>
            </a:r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kialakítása: nagy az esély a párkapcsolat kialakításra a szülést követően 5 éves korig, utána ez </a:t>
            </a:r>
            <a:r>
              <a:rPr lang="hu-H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csökken. Fiatalabb életkorban </a:t>
            </a:r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gyermek könnyebben fogadja a </a:t>
            </a:r>
            <a:r>
              <a:rPr lang="hu-H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nevelőapát </a:t>
            </a:r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az alacsonyabb életkoruk miatt az anyák is előnyösebb helyzetben vannak a párkapcsolat </a:t>
            </a:r>
            <a:r>
              <a:rPr lang="hu-H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kialakításakor”. </a:t>
            </a:r>
            <a:endParaRPr lang="hu-H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210237"/>
            <a:ext cx="5385493" cy="560092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1043608" y="74699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</a:rPr>
              <a:t>▐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Century Gothic"/>
              </a:rPr>
              <a:t>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MTA Demográfiai Bizottság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  <a:latin typeface="Century Gothic"/>
              </a:rPr>
              <a:t>▐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Budapest </a:t>
            </a:r>
            <a:r>
              <a:rPr lang="en-GB" dirty="0">
                <a:solidFill>
                  <a:schemeClr val="accent3"/>
                </a:solidFill>
                <a:latin typeface="Century Gothic"/>
              </a:rPr>
              <a:t>▐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Október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12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,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2022</a:t>
            </a:r>
            <a:r>
              <a:rPr lang="en-GB" dirty="0">
                <a:solidFill>
                  <a:srgbClr val="CE791C"/>
                </a:solidFill>
                <a:latin typeface="Century Gothic"/>
              </a:rPr>
              <a:t>▐</a:t>
            </a:r>
            <a:endParaRPr lang="hu-HU" dirty="0">
              <a:solidFill>
                <a:srgbClr val="CE791C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659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Új fejezetek</a:t>
            </a:r>
            <a:r>
              <a:rPr lang="hu-H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33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Várandóság és </a:t>
            </a:r>
            <a:r>
              <a:rPr lang="hu-HU" sz="33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szülés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terhes nők </a:t>
            </a:r>
            <a:r>
              <a:rPr lang="hu-H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várandósgondozásban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vételük </a:t>
            </a:r>
            <a:r>
              <a:rPr lang="hu-H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héten történik. </a:t>
            </a:r>
            <a:r>
              <a:rPr lang="hu-H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szociodemográfiai</a:t>
            </a:r>
            <a:r>
              <a:rPr lang="hu-H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státusz szerint van eltérés).</a:t>
            </a:r>
          </a:p>
          <a:p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30% magánellátás, 30% kombinálva, 40% csak 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állami ellátás (</a:t>
            </a:r>
            <a:r>
              <a:rPr lang="hu-H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szociodemográfiai</a:t>
            </a:r>
            <a:r>
              <a:rPr lang="hu-H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státusz szerint van eltérés).</a:t>
            </a:r>
          </a:p>
          <a:p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szülések </a:t>
            </a:r>
            <a:r>
              <a:rPr lang="hu-H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56%-</a:t>
            </a:r>
            <a:r>
              <a:rPr lang="hu-HU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nál</a:t>
            </a:r>
            <a:r>
              <a:rPr lang="hu-H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van jelen az apa </a:t>
            </a:r>
            <a:r>
              <a:rPr lang="hu-H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szociodemográfiai</a:t>
            </a:r>
            <a:r>
              <a:rPr lang="hu-H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státusz szerint van eltérés).</a:t>
            </a:r>
          </a:p>
          <a:p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Császármetszések aránya az EU-n belül 5. legmagasabb 38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(</a:t>
            </a:r>
            <a:r>
              <a:rPr lang="hu-H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szociodemográfiai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státusz szerint van eltérés).</a:t>
            </a:r>
          </a:p>
          <a:p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200" dirty="0" smtClean="0">
                <a:solidFill>
                  <a:srgbClr val="C36B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koraszülések aránya 8,5%, 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EU-n belül a 3. 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legmagasabb (</a:t>
            </a:r>
            <a:r>
              <a:rPr lang="hu-H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szociodemográfiai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státusz szerint van eltérés).</a:t>
            </a:r>
          </a:p>
          <a:p>
            <a:endParaRPr lang="hu-HU" sz="2000" dirty="0" smtClean="0"/>
          </a:p>
          <a:p>
            <a:r>
              <a:rPr lang="hu-H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új szabályozások minként hatnak: A</a:t>
            </a:r>
            <a:r>
              <a:rPr lang="hu-H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orvosválasztás korlátozása </a:t>
            </a:r>
            <a:r>
              <a:rPr lang="hu-H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szülészeteken? A hálapénz eltörlése? Covid-19 hatása az apásszülésekre? </a:t>
            </a:r>
            <a:endParaRPr lang="hu-H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/>
          </a:p>
        </p:txBody>
      </p:sp>
      <p:sp>
        <p:nvSpPr>
          <p:cNvPr id="4" name="AutoShape 2" descr="A szülés, mint lelki folyamat - Szülni jó! Dr. Dékány Ágnes  szülész-nőgyógyász lap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971600" y="32822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</a:rPr>
              <a:t>▐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Century Gothic"/>
              </a:rPr>
              <a:t>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MTA Demográfiai Bizottság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  <a:latin typeface="Century Gothic"/>
              </a:rPr>
              <a:t>▐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Budapest </a:t>
            </a:r>
            <a:r>
              <a:rPr lang="en-GB" dirty="0">
                <a:solidFill>
                  <a:schemeClr val="accent3"/>
                </a:solidFill>
                <a:latin typeface="Century Gothic"/>
              </a:rPr>
              <a:t>▐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Október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12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,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2022</a:t>
            </a:r>
            <a:r>
              <a:rPr lang="en-GB" dirty="0">
                <a:solidFill>
                  <a:srgbClr val="CE791C"/>
                </a:solidFill>
                <a:latin typeface="Century Gothic"/>
              </a:rPr>
              <a:t>▐</a:t>
            </a:r>
            <a:endParaRPr lang="hu-HU" dirty="0">
              <a:solidFill>
                <a:srgbClr val="CE791C"/>
              </a:solidFill>
              <a:latin typeface="Segoe UI Light" panose="020B0502040204020203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210237"/>
            <a:ext cx="5385493" cy="56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5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 </a:t>
            </a:r>
            <a:r>
              <a:rPr lang="hu-H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az, </a:t>
            </a:r>
            <a:r>
              <a:rPr lang="hu-H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amit </a:t>
            </a:r>
            <a:r>
              <a:rPr lang="hu-HU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lang="hu-H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tudunk meg?</a:t>
            </a:r>
            <a:br>
              <a:rPr lang="hu-H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(partnerkapcsolat, gyermekvállalás, családpolitika)</a:t>
            </a:r>
            <a: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210237"/>
            <a:ext cx="5385493" cy="560092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971600" y="188640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</a:rPr>
              <a:t>▐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Century Gothic"/>
              </a:rPr>
              <a:t>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MTA Demográfiai Bizottság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  <a:latin typeface="Century Gothic"/>
              </a:rPr>
              <a:t>▐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Budapest </a:t>
            </a:r>
            <a:r>
              <a:rPr lang="en-GB" dirty="0">
                <a:solidFill>
                  <a:schemeClr val="accent3"/>
                </a:solidFill>
                <a:latin typeface="Century Gothic"/>
              </a:rPr>
              <a:t>▐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Október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12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,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2022</a:t>
            </a:r>
            <a:r>
              <a:rPr lang="en-GB" dirty="0">
                <a:solidFill>
                  <a:srgbClr val="CE791C"/>
                </a:solidFill>
                <a:latin typeface="Century Gothic"/>
              </a:rPr>
              <a:t>▐</a:t>
            </a:r>
            <a:endParaRPr lang="hu-HU" dirty="0">
              <a:solidFill>
                <a:srgbClr val="CE791C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034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07586"/>
            <a:ext cx="8229600" cy="1143000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Néhány kritikai megjegyzés</a:t>
            </a:r>
            <a:endParaRPr lang="hu-H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Nincsennek benne elméletek- demográfia adatokon alapuló összegzés, eredmények levonása, változások feltárása (oknyomozás)</a:t>
            </a:r>
          </a:p>
          <a:p>
            <a:r>
              <a:rPr lang="hu-H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 ez izgalmassá teszi, néha mint egy folytatásos regényt, várjuk az új részt!</a:t>
            </a:r>
          </a:p>
          <a:p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nem vesz néha tudomást a valóságról: vannak meleg párkapcsolatok </a:t>
            </a:r>
            <a:r>
              <a:rPr lang="hu-HU" sz="2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stb</a:t>
            </a:r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Nagyon sokszor kizárólag az elérhető </a:t>
            </a:r>
            <a:r>
              <a:rPr lang="hu-H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kvantifikálható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adatokból indul ki.</a:t>
            </a:r>
          </a:p>
          <a:p>
            <a:r>
              <a:rPr lang="hu-HU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 vesz tudomást a kvalitatív kutatásokról.</a:t>
            </a:r>
            <a:endParaRPr lang="hu-HU" sz="2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971600" y="188640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</a:rPr>
              <a:t>▐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Century Gothic"/>
              </a:rPr>
              <a:t>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MTA Demográfiai Bizottság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  <a:latin typeface="Century Gothic"/>
              </a:rPr>
              <a:t>▐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Budapest </a:t>
            </a:r>
            <a:r>
              <a:rPr lang="en-GB" dirty="0">
                <a:solidFill>
                  <a:schemeClr val="accent3"/>
                </a:solidFill>
                <a:latin typeface="Century Gothic"/>
              </a:rPr>
              <a:t>▐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Október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12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,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2022</a:t>
            </a:r>
            <a:r>
              <a:rPr lang="en-GB" dirty="0">
                <a:solidFill>
                  <a:srgbClr val="CE791C"/>
                </a:solidFill>
                <a:latin typeface="Century Gothic"/>
              </a:rPr>
              <a:t>▐</a:t>
            </a:r>
            <a:endParaRPr lang="hu-HU" dirty="0">
              <a:solidFill>
                <a:srgbClr val="CE791C"/>
              </a:solidFill>
              <a:latin typeface="Segoe UI Light" panose="020B0502040204020203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210237"/>
            <a:ext cx="5385493" cy="56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13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Amire nem kapunk választ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Terhességmegszakítások száma, alakulása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Mesterséges megtermékenyítés alkalmazása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Azonos nemű párkapcsolatok és családok 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Örökbefogadások alakulása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539451"/>
            <a:ext cx="3435672" cy="290976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1187624" y="124554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</a:rPr>
              <a:t>▐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Century Gothic"/>
              </a:rPr>
              <a:t>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MTA Demográfiai Bizottság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  <a:latin typeface="Century Gothic"/>
              </a:rPr>
              <a:t>▐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Budapest </a:t>
            </a:r>
            <a:r>
              <a:rPr lang="en-GB" dirty="0">
                <a:solidFill>
                  <a:schemeClr val="accent3"/>
                </a:solidFill>
                <a:latin typeface="Century Gothic"/>
              </a:rPr>
              <a:t>▐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Október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12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,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2022</a:t>
            </a:r>
            <a:r>
              <a:rPr lang="en-GB" dirty="0">
                <a:solidFill>
                  <a:srgbClr val="CE791C"/>
                </a:solidFill>
                <a:latin typeface="Century Gothic"/>
              </a:rPr>
              <a:t>▐</a:t>
            </a:r>
            <a:endParaRPr lang="hu-HU" dirty="0">
              <a:solidFill>
                <a:srgbClr val="CE791C"/>
              </a:solidFill>
              <a:latin typeface="Segoe UI Light" panose="020B0502040204020203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169165"/>
            <a:ext cx="5385493" cy="56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7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Tartalom</a:t>
            </a:r>
            <a:endParaRPr lang="hu-H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8994602" cy="4525963"/>
          </a:xfrm>
        </p:spPr>
        <p:txBody>
          <a:bodyPr>
            <a:normAutofit lnSpcReduction="10000"/>
          </a:bodyPr>
          <a:lstStyle/>
          <a:p>
            <a:pPr algn="ctr"/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Demográfia Portré elhelyezése a tudományos publikációk világában</a:t>
            </a:r>
          </a:p>
          <a:p>
            <a:pPr algn="ctr"/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hu-H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Mi az, amit megtudunk?</a:t>
            </a:r>
          </a:p>
          <a:p>
            <a:pPr algn="ctr"/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hu-H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Mi az, amit nem tudunk meg?</a:t>
            </a:r>
          </a:p>
          <a:p>
            <a:pPr algn="ctr"/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hu-H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Összefoglalás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724128"/>
            <a:ext cx="2267744" cy="1133872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210978" y="96887"/>
            <a:ext cx="8783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</a:rPr>
              <a:t>▐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Century Gothic"/>
              </a:rPr>
              <a:t> 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MTA Demográfiai Bizottság</a:t>
            </a:r>
            <a:r>
              <a:rPr lang="en-GB" sz="1400" dirty="0" smtClean="0">
                <a:solidFill>
                  <a:schemeClr val="bg2">
                    <a:lumMod val="75000"/>
                  </a:schemeClr>
                </a:solidFill>
                <a:latin typeface="Century Gothic"/>
              </a:rPr>
              <a:t>▐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Budapest </a:t>
            </a:r>
            <a:r>
              <a:rPr lang="en-GB" sz="1400" dirty="0">
                <a:solidFill>
                  <a:schemeClr val="accent3"/>
                </a:solidFill>
                <a:latin typeface="Century Gothic"/>
              </a:rPr>
              <a:t>▐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Október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12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, 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2022</a:t>
            </a:r>
            <a:r>
              <a:rPr lang="en-GB" sz="1400" dirty="0" smtClean="0">
                <a:solidFill>
                  <a:srgbClr val="CE791C"/>
                </a:solidFill>
                <a:latin typeface="Century Gothic"/>
              </a:rPr>
              <a:t>▐</a:t>
            </a:r>
            <a:endParaRPr lang="hu-HU" sz="1400" dirty="0">
              <a:solidFill>
                <a:srgbClr val="CE791C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933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Összegzés</a:t>
            </a:r>
            <a:endParaRPr lang="hu-H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675" y="6237312"/>
            <a:ext cx="5385493" cy="560092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971600" y="188640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</a:rPr>
              <a:t>▐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Century Gothic"/>
              </a:rPr>
              <a:t>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MTA Demográfiai Bizottság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  <a:latin typeface="Century Gothic"/>
              </a:rPr>
              <a:t>▐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Budapest </a:t>
            </a:r>
            <a:r>
              <a:rPr lang="en-GB" dirty="0">
                <a:solidFill>
                  <a:schemeClr val="accent3"/>
                </a:solidFill>
                <a:latin typeface="Century Gothic"/>
              </a:rPr>
              <a:t>▐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Október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12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,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2022</a:t>
            </a:r>
            <a:r>
              <a:rPr lang="en-GB" dirty="0">
                <a:solidFill>
                  <a:srgbClr val="CE791C"/>
                </a:solidFill>
                <a:latin typeface="Century Gothic"/>
              </a:rPr>
              <a:t>▐</a:t>
            </a:r>
            <a:endParaRPr lang="hu-HU" dirty="0">
              <a:solidFill>
                <a:srgbClr val="CE791C"/>
              </a:solidFill>
              <a:latin typeface="Segoe UI Light" panose="020B0502040204020203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95399" y="1826404"/>
            <a:ext cx="57250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Hiánypótló kötet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Amit sokan olvasnak, hivatkoznak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Mindenkinek ajánlom: laikusoknak, szakdolgozóknak, kollegáknak!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DEMOGRÁFIAI PORTR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435" y="1475608"/>
            <a:ext cx="2943026" cy="421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43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409068" y="2276872"/>
            <a:ext cx="4325864" cy="1969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Köszönöm a figyelmet</a:t>
            </a:r>
            <a:r>
              <a:rPr lang="en-GB" sz="3200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!</a:t>
            </a:r>
            <a:endParaRPr lang="hu-HU" sz="3200" dirty="0" smtClean="0">
              <a:solidFill>
                <a:schemeClr val="accent5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defRPr/>
            </a:pPr>
            <a:endParaRPr lang="hu-HU" sz="2400" dirty="0" smtClean="0">
              <a:solidFill>
                <a:schemeClr val="accent5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defRPr/>
            </a:pPr>
            <a:r>
              <a:rPr lang="hu-HU" sz="2200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Ivett.szalma@tk.hu</a:t>
            </a:r>
            <a:endParaRPr lang="hu-HU" sz="2200" dirty="0">
              <a:solidFill>
                <a:schemeClr val="accent5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200" dirty="0" smtClean="0">
              <a:solidFill>
                <a:schemeClr val="accent5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200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https://reprosoc.tk.hu/</a:t>
            </a:r>
          </a:p>
        </p:txBody>
      </p:sp>
      <p:sp>
        <p:nvSpPr>
          <p:cNvPr id="4" name="Téglalap 3"/>
          <p:cNvSpPr/>
          <p:nvPr/>
        </p:nvSpPr>
        <p:spPr>
          <a:xfrm>
            <a:off x="210978" y="96887"/>
            <a:ext cx="8783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</a:rPr>
              <a:t>▐</a:t>
            </a:r>
            <a:r>
              <a:rPr lang="hu-HU" sz="1400" dirty="0">
                <a:solidFill>
                  <a:schemeClr val="bg1">
                    <a:lumMod val="65000"/>
                  </a:schemeClr>
                </a:solidFill>
                <a:latin typeface="Century Gothic"/>
              </a:rPr>
              <a:t> </a:t>
            </a:r>
            <a:r>
              <a:rPr lang="hu-HU" sz="14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MTA Demográfiai Bizottság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  <a:latin typeface="Century Gothic"/>
              </a:rPr>
              <a:t>▐</a:t>
            </a:r>
            <a:r>
              <a:rPr lang="hu-HU" sz="14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Budapest </a:t>
            </a:r>
            <a:r>
              <a:rPr lang="en-GB" sz="1400" dirty="0">
                <a:solidFill>
                  <a:schemeClr val="accent3"/>
                </a:solidFill>
                <a:latin typeface="Century Gothic"/>
              </a:rPr>
              <a:t>▐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hu-HU" sz="14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Október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hu-HU" sz="14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12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, </a:t>
            </a:r>
            <a:r>
              <a:rPr lang="hu-HU" sz="14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2022 </a:t>
            </a:r>
            <a:r>
              <a:rPr lang="en-GB" sz="1400" dirty="0" smtClean="0">
                <a:solidFill>
                  <a:srgbClr val="CE791C"/>
                </a:solidFill>
                <a:latin typeface="Century Gothic"/>
              </a:rPr>
              <a:t>▐</a:t>
            </a:r>
            <a:endParaRPr lang="hu-HU" sz="1400" dirty="0">
              <a:solidFill>
                <a:srgbClr val="CE791C"/>
              </a:solidFill>
              <a:latin typeface="Segoe UI Light" panose="020B0502040204020203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507" y="6237312"/>
            <a:ext cx="5125157" cy="53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1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Demográfia Portré elhelyezése a tudományos publikációk világában</a:t>
            </a:r>
            <a:endParaRPr lang="hu-HU" b="1" dirty="0">
              <a:solidFill>
                <a:srgbClr val="FF000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210237"/>
            <a:ext cx="5385493" cy="560092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1043608" y="188640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</a:rPr>
              <a:t>▐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Century Gothic"/>
              </a:rPr>
              <a:t>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MTA Demográfiai Bizottság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  <a:latin typeface="Century Gothic"/>
              </a:rPr>
              <a:t>▐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Budapest </a:t>
            </a:r>
            <a:r>
              <a:rPr lang="en-GB" dirty="0">
                <a:solidFill>
                  <a:schemeClr val="accent3"/>
                </a:solidFill>
                <a:latin typeface="Century Gothic"/>
              </a:rPr>
              <a:t>▐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Október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12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,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2022</a:t>
            </a:r>
            <a:r>
              <a:rPr lang="en-GB" dirty="0">
                <a:solidFill>
                  <a:srgbClr val="CE791C"/>
                </a:solidFill>
                <a:latin typeface="Century Gothic"/>
              </a:rPr>
              <a:t>▐</a:t>
            </a:r>
            <a:endParaRPr lang="hu-HU" dirty="0">
              <a:solidFill>
                <a:srgbClr val="CE791C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775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10978" y="96887"/>
            <a:ext cx="8783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</a:rPr>
              <a:t>▐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Century Gothic"/>
              </a:rPr>
              <a:t> 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MTA Demográfiai Bizottság</a:t>
            </a:r>
            <a:r>
              <a:rPr lang="en-GB" sz="1400" dirty="0" smtClean="0">
                <a:solidFill>
                  <a:schemeClr val="bg2">
                    <a:lumMod val="75000"/>
                  </a:schemeClr>
                </a:solidFill>
                <a:latin typeface="Century Gothic"/>
              </a:rPr>
              <a:t>▐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Budapest </a:t>
            </a:r>
            <a:r>
              <a:rPr lang="en-GB" sz="1400" dirty="0">
                <a:solidFill>
                  <a:schemeClr val="accent3"/>
                </a:solidFill>
                <a:latin typeface="Century Gothic"/>
              </a:rPr>
              <a:t>▐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Október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12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, 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2022</a:t>
            </a:r>
            <a:r>
              <a:rPr lang="en-GB" sz="1400" dirty="0" smtClean="0">
                <a:solidFill>
                  <a:srgbClr val="CE791C"/>
                </a:solidFill>
                <a:latin typeface="Century Gothic"/>
              </a:rPr>
              <a:t>▐</a:t>
            </a:r>
            <a:endParaRPr lang="hu-HU" sz="1400" dirty="0">
              <a:solidFill>
                <a:srgbClr val="CE791C"/>
              </a:solidFill>
              <a:latin typeface="Segoe UI Light" panose="020B0502040204020203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724128"/>
            <a:ext cx="2267744" cy="1133872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2339752" y="493945"/>
            <a:ext cx="4180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Demográfia Portré 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jelentősége</a:t>
            </a:r>
            <a:endParaRPr lang="hu-H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613791" y="1071956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Kollégák között beszéd téma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Szakdolgozóknak ajánljuk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Számos kurzus és felvételi beszélgetés kötelező irodalma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13" y="2132856"/>
            <a:ext cx="5297126" cy="3047231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251" y="2211440"/>
            <a:ext cx="4273103" cy="308038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632" y="5013176"/>
            <a:ext cx="4752528" cy="180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2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10978" y="96887"/>
            <a:ext cx="8783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</a:rPr>
              <a:t>▐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Century Gothic"/>
              </a:rPr>
              <a:t> 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MTA Demográfiai Bizottság</a:t>
            </a:r>
            <a:r>
              <a:rPr lang="en-GB" sz="1400" dirty="0" smtClean="0">
                <a:solidFill>
                  <a:schemeClr val="bg2">
                    <a:lumMod val="75000"/>
                  </a:schemeClr>
                </a:solidFill>
                <a:latin typeface="Century Gothic"/>
              </a:rPr>
              <a:t>▐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Budapest </a:t>
            </a:r>
            <a:r>
              <a:rPr lang="en-GB" sz="1400" dirty="0">
                <a:solidFill>
                  <a:schemeClr val="accent3"/>
                </a:solidFill>
                <a:latin typeface="Century Gothic"/>
              </a:rPr>
              <a:t>▐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Október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12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, 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2022</a:t>
            </a:r>
            <a:r>
              <a:rPr lang="en-GB" sz="1400" dirty="0" smtClean="0">
                <a:solidFill>
                  <a:srgbClr val="CE791C"/>
                </a:solidFill>
                <a:latin typeface="Century Gothic"/>
              </a:rPr>
              <a:t>▐</a:t>
            </a:r>
            <a:endParaRPr lang="hu-HU" sz="1400" dirty="0">
              <a:solidFill>
                <a:srgbClr val="CE791C"/>
              </a:solidFill>
              <a:latin typeface="Segoe UI Light" panose="020B0502040204020203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724128"/>
            <a:ext cx="2267744" cy="1133872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2254342" y="611929"/>
            <a:ext cx="4269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Demográfia Portré visszhangja</a:t>
            </a:r>
          </a:p>
        </p:txBody>
      </p:sp>
      <p:sp>
        <p:nvSpPr>
          <p:cNvPr id="4" name="Téglalap 3"/>
          <p:cNvSpPr/>
          <p:nvPr/>
        </p:nvSpPr>
        <p:spPr>
          <a:xfrm>
            <a:off x="407937" y="1292635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 egy nagyon népszerű kiadvány, mi sem mutatja ezt jobban, minthogy hány </a:t>
            </a:r>
            <a:r>
              <a:rPr lang="hu-H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média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megjelenés elemezte a kiadvány tartalmát: 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638" y="4607161"/>
            <a:ext cx="3873279" cy="207785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279" y="4484328"/>
            <a:ext cx="4102248" cy="220068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8397" y="1862853"/>
            <a:ext cx="4515075" cy="242215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978" y="2158007"/>
            <a:ext cx="4069043" cy="218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2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10978" y="96887"/>
            <a:ext cx="8783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</a:rPr>
              <a:t>▐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Century Gothic"/>
              </a:rPr>
              <a:t> 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MTA Demográfiai Bizottság</a:t>
            </a:r>
            <a:r>
              <a:rPr lang="en-GB" sz="1400" dirty="0" smtClean="0">
                <a:solidFill>
                  <a:schemeClr val="bg2">
                    <a:lumMod val="75000"/>
                  </a:schemeClr>
                </a:solidFill>
                <a:latin typeface="Century Gothic"/>
              </a:rPr>
              <a:t>▐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Budapest </a:t>
            </a:r>
            <a:r>
              <a:rPr lang="en-GB" sz="1400" dirty="0">
                <a:solidFill>
                  <a:schemeClr val="accent3"/>
                </a:solidFill>
                <a:latin typeface="Century Gothic"/>
              </a:rPr>
              <a:t>▐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Október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12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, 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2022</a:t>
            </a:r>
            <a:r>
              <a:rPr lang="en-GB" sz="1400" dirty="0" smtClean="0">
                <a:solidFill>
                  <a:srgbClr val="CE791C"/>
                </a:solidFill>
                <a:latin typeface="Century Gothic"/>
              </a:rPr>
              <a:t>▐</a:t>
            </a:r>
            <a:endParaRPr lang="hu-HU" sz="1400" dirty="0">
              <a:solidFill>
                <a:srgbClr val="CE791C"/>
              </a:solidFill>
              <a:latin typeface="Segoe UI Light" panose="020B0502040204020203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724128"/>
            <a:ext cx="2267744" cy="1133872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2767058" y="667327"/>
            <a:ext cx="40920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Miben rejlik a népszerűsége? </a:t>
            </a:r>
            <a:endParaRPr lang="hu-H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07937" y="1292635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193714" y="1661967"/>
            <a:ext cx="869876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Olyan kérdésekre válaszol közérthető módon, amely sok mindenkit érdekel,  benne van a közbeszédben, és máshonnan nem kapunk rá választ, könnyen olvasható nyelvezet, nincs teletűzdelve elméletekkel, Magyországra fókuszál:</a:t>
            </a:r>
          </a:p>
          <a:p>
            <a:endParaRPr lang="hu-HU" sz="2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b="1" dirty="0">
              <a:solidFill>
                <a:srgbClr val="1F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Hatott-e</a:t>
            </a:r>
            <a:r>
              <a:rPr lang="hu-H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és ha igen, hogyan a családvédelmi akcióterv a demográfiai folyamatokra</a:t>
            </a:r>
            <a:r>
              <a:rPr lang="hu-HU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b="1" dirty="0">
              <a:solidFill>
                <a:srgbClr val="1F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Mekkora lesz Magyarország népessége 2050-re?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Hogyan alakult a halálozások száma a </a:t>
            </a:r>
            <a:r>
              <a:rPr lang="hu-H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hu-H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pandémia</a:t>
            </a:r>
            <a:r>
              <a:rPr lang="hu-H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idején? </a:t>
            </a:r>
            <a:endParaRPr lang="hu-H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Hányan vándoroltak vissza az országba? </a:t>
            </a:r>
            <a:endParaRPr lang="hu-H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78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 </a:t>
            </a:r>
            <a:r>
              <a:rPr lang="hu-H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az, </a:t>
            </a:r>
            <a:r>
              <a:rPr lang="hu-H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amit megtudunk</a:t>
            </a:r>
            <a:r>
              <a:rPr lang="hu-H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hu-H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(partnerkapcsolat, gyermekvállalás, családpolitika)</a:t>
            </a:r>
            <a:endParaRPr lang="hu-HU" sz="3200" b="1" dirty="0">
              <a:solidFill>
                <a:srgbClr val="FF000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210237"/>
            <a:ext cx="5385493" cy="560092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971600" y="188640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</a:rPr>
              <a:t>▐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Century Gothic"/>
              </a:rPr>
              <a:t>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MTA Demográfiai Bizottság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  <a:latin typeface="Century Gothic"/>
              </a:rPr>
              <a:t>▐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Budapest </a:t>
            </a:r>
            <a:r>
              <a:rPr lang="en-GB" dirty="0">
                <a:solidFill>
                  <a:schemeClr val="accent3"/>
                </a:solidFill>
                <a:latin typeface="Century Gothic"/>
              </a:rPr>
              <a:t>▐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Október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12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,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2022</a:t>
            </a:r>
            <a:r>
              <a:rPr lang="en-GB" dirty="0">
                <a:solidFill>
                  <a:srgbClr val="CE791C"/>
                </a:solidFill>
                <a:latin typeface="Century Gothic"/>
              </a:rPr>
              <a:t>▐</a:t>
            </a:r>
            <a:endParaRPr lang="hu-HU" dirty="0">
              <a:solidFill>
                <a:srgbClr val="CE791C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501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10978" y="96887"/>
            <a:ext cx="8783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</a:rPr>
              <a:t>▐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Century Gothic"/>
              </a:rPr>
              <a:t> 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MTA Demográfiai Bizottság</a:t>
            </a:r>
            <a:r>
              <a:rPr lang="en-GB" sz="1400" dirty="0" smtClean="0">
                <a:solidFill>
                  <a:schemeClr val="bg2">
                    <a:lumMod val="75000"/>
                  </a:schemeClr>
                </a:solidFill>
                <a:latin typeface="Century Gothic"/>
              </a:rPr>
              <a:t>▐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Budapest </a:t>
            </a:r>
            <a:r>
              <a:rPr lang="en-GB" sz="1400" dirty="0">
                <a:solidFill>
                  <a:schemeClr val="accent3"/>
                </a:solidFill>
                <a:latin typeface="Century Gothic"/>
              </a:rPr>
              <a:t>▐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Október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12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, 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2022</a:t>
            </a:r>
            <a:r>
              <a:rPr lang="en-GB" sz="1400" dirty="0" smtClean="0">
                <a:solidFill>
                  <a:srgbClr val="CE791C"/>
                </a:solidFill>
                <a:latin typeface="Century Gothic"/>
              </a:rPr>
              <a:t>▐</a:t>
            </a:r>
            <a:endParaRPr lang="hu-HU" sz="1400" dirty="0">
              <a:solidFill>
                <a:srgbClr val="CE791C"/>
              </a:solidFill>
              <a:latin typeface="Segoe UI Light" panose="020B0502040204020203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724128"/>
            <a:ext cx="2267744" cy="1133872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2771800" y="576262"/>
            <a:ext cx="4801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Házasság, válás,  partnerkapcsolat </a:t>
            </a:r>
            <a:endParaRPr lang="hu-H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07937" y="1292635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209423" y="1128992"/>
            <a:ext cx="394623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2020-ban 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 koronavírus-járvány ellenére 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u-H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67.095 házasságot kötöttek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 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89%-</a:t>
            </a:r>
            <a:r>
              <a:rPr lang="hu-H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meghaladta a 2010-es szintet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hu-H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1990 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óta egyetlen évben sem léptek ilyen sokan frigyre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hu-H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íz 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év alatt 39-ről 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94%-</a:t>
            </a:r>
            <a:r>
              <a:rPr lang="hu-H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nőtt annak a valószínűsége, hogy egy nő az élete folyamán legalább egyszer megházasodik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Válások száma csökkent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 házasságok 33% végződik válással 2020-ban.</a:t>
            </a:r>
          </a:p>
          <a:p>
            <a:endParaRPr lang="hu-HU" sz="2200" dirty="0">
              <a:sym typeface="Wingdings" panose="05000000000000000000" pitchFamily="2" charset="2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856" y="2132856"/>
            <a:ext cx="4907144" cy="444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6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10978" y="96887"/>
            <a:ext cx="8783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/>
              </a:rPr>
              <a:t>▐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Century Gothic"/>
              </a:rPr>
              <a:t> 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MTA Demográfiai Bizottság</a:t>
            </a:r>
            <a:r>
              <a:rPr lang="en-GB" sz="1400" dirty="0" smtClean="0">
                <a:solidFill>
                  <a:schemeClr val="bg2">
                    <a:lumMod val="75000"/>
                  </a:schemeClr>
                </a:solidFill>
                <a:latin typeface="Century Gothic"/>
              </a:rPr>
              <a:t>▐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Budapest </a:t>
            </a:r>
            <a:r>
              <a:rPr lang="en-GB" sz="1400" dirty="0">
                <a:solidFill>
                  <a:schemeClr val="accent3"/>
                </a:solidFill>
                <a:latin typeface="Century Gothic"/>
              </a:rPr>
              <a:t>▐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Október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12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, 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rPr>
              <a:t>2022</a:t>
            </a:r>
            <a:r>
              <a:rPr lang="en-GB" sz="1400" dirty="0" smtClean="0">
                <a:solidFill>
                  <a:srgbClr val="CE791C"/>
                </a:solidFill>
                <a:latin typeface="Century Gothic"/>
              </a:rPr>
              <a:t>▐</a:t>
            </a:r>
            <a:endParaRPr lang="hu-HU" sz="1400" dirty="0">
              <a:solidFill>
                <a:srgbClr val="CE791C"/>
              </a:solidFill>
              <a:latin typeface="Segoe UI Light" panose="020B0502040204020203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724128"/>
            <a:ext cx="2267744" cy="1133872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2767058" y="667327"/>
            <a:ext cx="2545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Kik házasodnak? </a:t>
            </a:r>
          </a:p>
        </p:txBody>
      </p:sp>
      <p:sp>
        <p:nvSpPr>
          <p:cNvPr id="4" name="Téglalap 3"/>
          <p:cNvSpPr/>
          <p:nvPr/>
        </p:nvSpPr>
        <p:spPr>
          <a:xfrm>
            <a:off x="407937" y="1292635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254384" y="1791497"/>
            <a:ext cx="60362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De: 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Emelkedett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házasságkötések száma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az első ízben házasodók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átlagos életkora alig 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változott.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Huzamosabb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ideje élettársi kapcsolatban élők (akár már közös gyermeket nevelők) egy része is a házasságkötés mellett dönthetett</a:t>
            </a:r>
            <a:r>
              <a:rPr lang="hu-HU" dirty="0"/>
              <a:t>.</a:t>
            </a:r>
          </a:p>
        </p:txBody>
      </p:sp>
      <p:sp>
        <p:nvSpPr>
          <p:cNvPr id="5" name="Téglalap 4"/>
          <p:cNvSpPr/>
          <p:nvPr/>
        </p:nvSpPr>
        <p:spPr>
          <a:xfrm>
            <a:off x="407937" y="5355473"/>
            <a:ext cx="80524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hu-HU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</a:t>
            </a:r>
            <a:r>
              <a:rPr lang="hu-HU" sz="2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ennyiben </a:t>
            </a:r>
            <a:r>
              <a:rPr lang="hu-HU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módosítja hosszú távon a párkapcsolati </a:t>
            </a:r>
            <a:r>
              <a:rPr lang="hu-HU" sz="2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magatartást?</a:t>
            </a:r>
            <a:endParaRPr lang="hu-HU" sz="2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102" y="826820"/>
            <a:ext cx="2857500" cy="1600200"/>
          </a:xfrm>
          <a:prstGeom prst="rect">
            <a:avLst/>
          </a:prstGeom>
        </p:spPr>
      </p:pic>
      <p:sp>
        <p:nvSpPr>
          <p:cNvPr id="8" name="Lefelé nyíl 7"/>
          <p:cNvSpPr/>
          <p:nvPr/>
        </p:nvSpPr>
        <p:spPr>
          <a:xfrm>
            <a:off x="3419872" y="270051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28" name="Picture 4" descr="Menyasszonyaink — One &amp; Only prémium menyasszonyi ruha varróműhel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223" y="2723102"/>
            <a:ext cx="1035406" cy="155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t visel a vőlegény 2019-ben? – Férfi Ruhaszal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678" y="2739635"/>
            <a:ext cx="895102" cy="152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6750264" y="4311047"/>
            <a:ext cx="1075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30,0 éves</a:t>
            </a:r>
            <a:endParaRPr lang="hu-HU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8068128" y="4276211"/>
            <a:ext cx="1075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32,7 éves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93875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1251</Words>
  <Application>Microsoft Office PowerPoint</Application>
  <PresentationFormat>Diavetítés a képernyőre (4:3 oldalarány)</PresentationFormat>
  <Paragraphs>144</Paragraphs>
  <Slides>21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9" baseType="lpstr">
      <vt:lpstr>Times New Roman</vt:lpstr>
      <vt:lpstr>Century Gothic</vt:lpstr>
      <vt:lpstr>Arial</vt:lpstr>
      <vt:lpstr>Calibri</vt:lpstr>
      <vt:lpstr>Wingdings</vt:lpstr>
      <vt:lpstr>Segoe UI Light</vt:lpstr>
      <vt:lpstr>Segoe UI</vt:lpstr>
      <vt:lpstr>Office-téma</vt:lpstr>
      <vt:lpstr>PowerPoint-bemutató</vt:lpstr>
      <vt:lpstr>Tartalom</vt:lpstr>
      <vt:lpstr>Demográfia Portré elhelyezése a tudományos publikációk világában</vt:lpstr>
      <vt:lpstr>PowerPoint-bemutató</vt:lpstr>
      <vt:lpstr>PowerPoint-bemutató</vt:lpstr>
      <vt:lpstr>PowerPoint-bemutató</vt:lpstr>
      <vt:lpstr>Mi az, amit megtudunk? (partnerkapcsolat, gyermekvállalás, családpolitika)</vt:lpstr>
      <vt:lpstr>PowerPoint-bemutató</vt:lpstr>
      <vt:lpstr>PowerPoint-bemutató</vt:lpstr>
      <vt:lpstr>PowerPoint-bemutató</vt:lpstr>
      <vt:lpstr>PowerPoint-bemutató</vt:lpstr>
      <vt:lpstr>PowerPoint-bemutató</vt:lpstr>
      <vt:lpstr>Nemzetközi trendek</vt:lpstr>
      <vt:lpstr>Új fejezetek: Gyermekdemográfia</vt:lpstr>
      <vt:lpstr>Hol lehet a hiba? </vt:lpstr>
      <vt:lpstr>Új fejezetek: Várandóság és szülés</vt:lpstr>
      <vt:lpstr>Mi az, amit nem tudunk meg? (partnerkapcsolat, gyermekvállalás, családpolitika) </vt:lpstr>
      <vt:lpstr>Néhány kritikai megjegyzés</vt:lpstr>
      <vt:lpstr>Amire nem kapunk választ</vt:lpstr>
      <vt:lpstr>Összegzés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P.Tóth Tamás</dc:creator>
  <cp:lastModifiedBy>Szalma Ivett</cp:lastModifiedBy>
  <cp:revision>74</cp:revision>
  <dcterms:created xsi:type="dcterms:W3CDTF">2012-06-26T06:44:18Z</dcterms:created>
  <dcterms:modified xsi:type="dcterms:W3CDTF">2022-10-18T07:13:59Z</dcterms:modified>
</cp:coreProperties>
</file>