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4" r:id="rId4"/>
    <p:sldId id="263" r:id="rId5"/>
    <p:sldId id="292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4" r:id="rId17"/>
    <p:sldId id="288" r:id="rId18"/>
    <p:sldId id="289" r:id="rId19"/>
    <p:sldId id="290" r:id="rId20"/>
    <p:sldId id="293" r:id="rId21"/>
    <p:sldId id="294" r:id="rId22"/>
    <p:sldId id="277" r:id="rId23"/>
    <p:sldId id="275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527"/>
    <a:srgbClr val="1D6C78"/>
    <a:srgbClr val="A68D31"/>
    <a:srgbClr val="B35326"/>
    <a:srgbClr val="6A8A8E"/>
    <a:srgbClr val="A68E33"/>
    <a:srgbClr val="1E707C"/>
    <a:srgbClr val="9BBDC3"/>
    <a:srgbClr val="7E548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ADF4B1-DDE4-5360-767C-D6CC6E89F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2C09135-76A3-A053-CAA2-956F65722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948721-94C7-6EFF-5D5C-4692493B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8AC46C-E3C0-A2F0-B5FB-DE6F5285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892896-591C-8D55-AE04-EE63D1F7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B0FCE7-8492-AD66-50A3-7688E6C9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8E8AB08-11B8-B1CA-EA31-8342CFD73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E824A2-D7EC-0DF9-DA21-B2B5730C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ABFE95-4084-E64D-8ACD-83429D5A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163DD7-4D8D-247D-7AE8-3665B6C0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6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F9BD0C4-E1BC-F042-FF95-15CCC299D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9C4848D-9502-6B43-7DB1-2F3CB367B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7BAC30-52B7-F04F-EF66-F2EF8100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28FFAF-EDAE-2D3C-DCF5-407C5727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1165F2-AB54-1406-F73B-F5C29B84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79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9EA643-95B2-A80E-D1DC-8E86CF93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6BDB22-3D25-04CA-50C3-4F863416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3CA7A2-48CA-BCFD-33F6-ED4610D9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1356E3-8D8C-7782-5BEE-F8F186B6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70E53E-8D93-0AFD-AD8A-E0B05665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9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1F7602-3CBB-1DBA-DF53-BF2F09E1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216B879-8A50-272F-C490-BABD6C84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3E38F4-8F4D-47A4-40BF-52C705AD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4070F1-5080-B255-9F83-DD495E1C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26ECFE-0953-FACA-C790-362DF1A3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63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35E550-A316-8CB9-A393-6D0C4A3A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B4DAA8-D1A8-3D74-1755-151EA320B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78B750-4461-FB86-881A-F068F3D6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E1CD75-7BE8-43D5-0E5D-77EC659A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E54ADD-5B8C-8779-2EB6-43BC0501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090633-9524-CD39-71EB-1E409AE1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3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AE8CDD-D96A-D432-7B70-34C79379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566DA8-9BF5-94F2-C073-69A0A13E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2CA0A0E-EA4E-D72F-2436-B4EEAFCA9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A92B751-133B-A3DB-16DF-EB0E1B3F4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42CFD94-D626-E8F5-05B5-E79CE7F38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061C3EF-89B0-0297-BF9D-0D0BEB1A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D3F3AFB-19AF-EB11-D42C-02C3D6A4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A1E2AC9-F36C-DD97-6DB6-03246049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9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EFB9BE-A5BB-6344-4E2A-63B2E924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AF49248-9375-C186-AC1A-0B3E7F67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C07EEC8-4B71-C4B3-9FD7-1E35293F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AA49B9-06E9-9621-8800-96F57A2B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64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8DC65B9-EB24-2821-10CC-F35BE462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817F65B-EDF9-50A2-7187-67CD86E8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C0372D5-F965-5935-62BE-16FC0CEB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20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043643-B990-91D3-9AD9-759E7229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E806F0-4C10-4B7A-ED3B-5E3DF00AB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F147A8-87D6-D386-0ADC-D01B120ED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22A8F6-83B8-108E-7EEC-E1033ABB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AF31AC-B2D9-48F6-C23A-D30C761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B7C04F-175E-65D3-E08C-E1CF445E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03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F90D5A-B2BD-9287-B921-33EEC2CA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E0766AD-9A01-D35E-3E94-865CC5C4E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483BB5C-6B92-90AD-BA55-81B5D3C6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976DF5C-5787-897F-E6C7-88AA8BD6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8B1107C-0303-9BDA-ED58-26F61229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E2154A-B0C1-8CAC-A0D1-100ACCB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41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9ABACC5-4526-A837-F57C-489B656D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8DCAD1-65BD-2ECE-8EA1-CA0FE1E4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7DE88C-8CA8-2E61-C734-4749C5CE6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943E-1B53-436D-A662-C0B35D8AF9BD}" type="datetimeFigureOut">
              <a:rPr lang="hu-HU" smtClean="0"/>
              <a:t>2025. 02. 10.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5FF5D6-5F8B-819C-CB0D-60169B56C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AAD57C-EB81-ADCA-2DE7-86186188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2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192513X07301940" TargetMode="External"/><Relationship Id="rId7" Type="http://schemas.openxmlformats.org/officeDocument/2006/relationships/hyperlink" Target="https://doi.org/10.17645/si.v10i3.6128" TargetMode="External"/><Relationship Id="rId2" Type="http://schemas.openxmlformats.org/officeDocument/2006/relationships/hyperlink" Target="https://doi.org/10.1177/0192513X083311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6995/sim.9" TargetMode="External"/><Relationship Id="rId5" Type="http://schemas.openxmlformats.org/officeDocument/2006/relationships/hyperlink" Target="https://doi.org/10.1093/esr/jcu051" TargetMode="External"/><Relationship Id="rId4" Type="http://schemas.openxmlformats.org/officeDocument/2006/relationships/hyperlink" Target="https://doi.org/10.1016/j.wsif.2014.10.01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zalma.ivett@tk.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152D15C7-5543-F3DA-E2AD-C870511C5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1145761"/>
            <a:ext cx="9144000" cy="29908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Measuring attitudes towards voluntary childlessness: Indicators in European comparative surveys</a:t>
            </a:r>
            <a:r>
              <a:rPr lang="hu-HU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hu-HU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Ivett Szalma, Marieke </a:t>
            </a:r>
            <a:r>
              <a:rPr lang="hu-HU" sz="3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Heers</a:t>
            </a:r>
            <a:r>
              <a:rPr lang="hu-HU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Maria </a:t>
            </a:r>
            <a:r>
              <a:rPr lang="hu-HU" sz="3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Letizia</a:t>
            </a:r>
            <a:r>
              <a:rPr lang="hu-HU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Tanturri</a:t>
            </a:r>
            <a:endParaRPr lang="hu-HU" sz="3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" y="5399468"/>
            <a:ext cx="6201631" cy="12440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20" y="5316291"/>
            <a:ext cx="2667406" cy="12058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94" y="5520833"/>
            <a:ext cx="2405834" cy="10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GB" sz="2800" b="1" dirty="0">
              <a:solidFill>
                <a:srgbClr val="1B69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9622967" cy="5082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rgbClr val="00B050"/>
                </a:solidFill>
              </a:rPr>
              <a:t>Data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0070C0"/>
                </a:solidFill>
              </a:rPr>
              <a:t>European Values Study (EVS) 2008-2010</a:t>
            </a:r>
            <a:endParaRPr lang="en-ZA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0070C0"/>
                </a:solidFill>
              </a:rPr>
              <a:t>European Social Survey (ESS) 2018 </a:t>
            </a:r>
            <a:endParaRPr lang="en-ZA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/>
              <a:t>27 European countries</a:t>
            </a:r>
            <a:r>
              <a:rPr lang="en-ZA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Sample: Adults aged </a:t>
            </a:r>
            <a:r>
              <a:rPr lang="en-ZA" b="1" dirty="0"/>
              <a:t>18+</a:t>
            </a:r>
            <a:r>
              <a:rPr lang="en-ZA" dirty="0"/>
              <a:t>.</a:t>
            </a:r>
          </a:p>
          <a:p>
            <a:pPr marL="457200" lvl="1" indent="0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b="1" dirty="0">
                <a:solidFill>
                  <a:srgbClr val="FF0000"/>
                </a:solidFill>
              </a:rPr>
              <a:t>Limitations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FF0000"/>
                </a:solidFill>
              </a:rPr>
              <a:t>Ambiguity of survey items</a:t>
            </a:r>
            <a:r>
              <a:rPr lang="en-ZA" dirty="0">
                <a:solidFill>
                  <a:srgbClr val="FF000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>
                <a:solidFill>
                  <a:srgbClr val="FF0000"/>
                </a:solidFill>
              </a:rPr>
              <a:t>Respondents’ interpretations of terms may vary.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FF0000"/>
                </a:solidFill>
              </a:rPr>
              <a:t>Time gap</a:t>
            </a:r>
            <a:r>
              <a:rPr lang="en-ZA" dirty="0">
                <a:solidFill>
                  <a:srgbClr val="FF0000"/>
                </a:solidFill>
              </a:rPr>
              <a:t>: EVS (2008-2010) vs. ESS (2018).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FF0000"/>
                </a:solidFill>
              </a:rPr>
              <a:t>Double standards unmeasurable</a:t>
            </a:r>
            <a:endParaRPr lang="en-ZA" sz="1800" dirty="0"/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2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Dependent variables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4763588" cy="5082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Prescriptive Attitudes (ESS)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Item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 </a:t>
            </a:r>
            <a:r>
              <a:rPr lang="en-US" i="1" dirty="0"/>
              <a:t>“How much do you approve/disapprove if a woman/man chooses never to have children?”</a:t>
            </a:r>
            <a:endParaRPr lang="hu-HU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Scale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/>
              <a:t>5-point Likert (1 = strongly disapprove; 5 = strongly approve).</a:t>
            </a:r>
            <a:endParaRPr lang="hu-HU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Coding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en-US" b="1" dirty="0"/>
              <a:t>Positive</a:t>
            </a:r>
            <a:r>
              <a:rPr lang="en-US" dirty="0"/>
              <a:t>: Approve/Strongly Approve (1).</a:t>
            </a:r>
          </a:p>
          <a:p>
            <a:pPr lvl="2"/>
            <a:r>
              <a:rPr lang="en-US" b="1" dirty="0"/>
              <a:t>Neutral/Negative</a:t>
            </a:r>
            <a:r>
              <a:rPr lang="en-US" dirty="0"/>
              <a:t>: Disapprove/Strongly Disapprove (0).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21234" y="1283284"/>
            <a:ext cx="60938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Proscriptive Attitudes (EVS)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Item for Women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  <a:r>
              <a:rPr lang="en-US" sz="2800" dirty="0"/>
              <a:t> </a:t>
            </a:r>
            <a:r>
              <a:rPr lang="en-US" sz="2800" i="1" dirty="0"/>
              <a:t>“Does a woman need children to be fulfilled?”</a:t>
            </a:r>
            <a:endParaRPr lang="hu-HU" sz="2800" dirty="0"/>
          </a:p>
          <a:p>
            <a:r>
              <a:rPr lang="en-US" sz="2800" b="1" dirty="0"/>
              <a:t>Scale</a:t>
            </a:r>
            <a:r>
              <a:rPr lang="en-US" sz="2800" dirty="0"/>
              <a:t>: Binary (1 = </a:t>
            </a:r>
            <a:r>
              <a:rPr lang="en-US" sz="2800" i="1" dirty="0"/>
              <a:t>not necessary</a:t>
            </a:r>
            <a:r>
              <a:rPr lang="en-US" sz="2800" dirty="0"/>
              <a:t>; 0 = </a:t>
            </a:r>
            <a:r>
              <a:rPr lang="en-US" sz="2800" i="1" dirty="0"/>
              <a:t>needs children</a:t>
            </a:r>
            <a:r>
              <a:rPr lang="en-US" sz="2800" dirty="0"/>
              <a:t>).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Item for Men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2800" dirty="0"/>
              <a:t> </a:t>
            </a:r>
            <a:r>
              <a:rPr lang="en-US" sz="2800" i="1" dirty="0"/>
              <a:t>“A man needs children to be fulfilled.”</a:t>
            </a:r>
            <a:endParaRPr lang="hu-HU" sz="2800" dirty="0"/>
          </a:p>
          <a:p>
            <a:r>
              <a:rPr lang="en-US" sz="2800" b="1" dirty="0"/>
              <a:t>Scale</a:t>
            </a:r>
            <a:r>
              <a:rPr lang="en-US" sz="2800" dirty="0"/>
              <a:t>: 5-point Likert (1 = agree strongly; 5 = disagree strongly).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Coding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en-US" sz="2000" b="1" dirty="0"/>
              <a:t>Acceptance</a:t>
            </a:r>
            <a:r>
              <a:rPr lang="en-US" sz="2000" dirty="0"/>
              <a:t>: Disagree/Strongly Disagree (1).</a:t>
            </a:r>
          </a:p>
          <a:p>
            <a:pPr lvl="2"/>
            <a:r>
              <a:rPr lang="en-US" sz="2000" b="1" dirty="0"/>
              <a:t>Non-acceptance</a:t>
            </a:r>
            <a:r>
              <a:rPr lang="en-US" sz="2000" dirty="0"/>
              <a:t>: Agree/Strongly Agree/Neutral (0).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7343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Independent variables: Individual and country levels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5634445" cy="5082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b="1" u="sng" dirty="0">
                <a:solidFill>
                  <a:srgbClr val="002060"/>
                </a:solidFill>
              </a:rPr>
              <a:t>Individual-Level Variables</a:t>
            </a:r>
          </a:p>
          <a:p>
            <a:pPr marL="0" indent="0">
              <a:buNone/>
            </a:pPr>
            <a:r>
              <a:rPr lang="en-PH" sz="2200" b="1" dirty="0"/>
              <a:t>Socio-Demographics</a:t>
            </a:r>
            <a:r>
              <a:rPr lang="en-PH" sz="22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dirty="0"/>
              <a:t>Gender (Male=1, Female=2)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dirty="0"/>
              <a:t>Age groups: 18–30, 31–45, 46–60, &gt;60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dirty="0"/>
              <a:t>Education: Low, Medium, Degree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dirty="0"/>
              <a:t>Labor force status: Paid job, No paid job, Retired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dirty="0"/>
              <a:t>Partner status: No partner, Cohabiting, Married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dirty="0"/>
              <a:t>Parental status: Has children (1) vs. Childless (0)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sz="2200" b="1" dirty="0">
                <a:solidFill>
                  <a:srgbClr val="FF0000"/>
                </a:solidFill>
              </a:rPr>
              <a:t>Religious attendance</a:t>
            </a:r>
            <a:r>
              <a:rPr lang="en-PH" sz="2200" dirty="0"/>
              <a:t>: From weekly to never.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69874" y="1172522"/>
            <a:ext cx="62701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00B050"/>
                </a:solidFill>
              </a:rPr>
              <a:t>Country-Level Variables</a:t>
            </a:r>
          </a:p>
          <a:p>
            <a:r>
              <a:rPr lang="en-US" sz="2200" b="1" dirty="0"/>
              <a:t>Childlessness rate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% of respondents aged 40+ without biological children (from EVS/ESS data).</a:t>
            </a:r>
          </a:p>
          <a:p>
            <a:r>
              <a:rPr lang="en-US" sz="2200" b="1" dirty="0"/>
              <a:t>Aggregated religiosity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Country mean of religious service attendance frequency.</a:t>
            </a:r>
          </a:p>
          <a:p>
            <a:r>
              <a:rPr lang="en-US" sz="2200" b="1" dirty="0"/>
              <a:t>Gender Inequality Index (GII)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External indicator measuring women’s disadvantage in:</a:t>
            </a:r>
          </a:p>
          <a:p>
            <a:pPr lvl="2"/>
            <a:r>
              <a:rPr lang="en-US" sz="2200" dirty="0"/>
              <a:t>Reproductive health, Empowerment, Labor market.</a:t>
            </a:r>
          </a:p>
          <a:p>
            <a:pPr lvl="1"/>
            <a:r>
              <a:rPr lang="en-US" sz="2200" b="1" dirty="0"/>
              <a:t>Scale</a:t>
            </a:r>
            <a:r>
              <a:rPr lang="en-US" sz="2200" dirty="0"/>
              <a:t>: 0 (equality) to 1 (max inequality).</a:t>
            </a:r>
          </a:p>
          <a:p>
            <a:pPr lvl="1"/>
            <a:r>
              <a:rPr lang="en-US" sz="2200" b="1" dirty="0"/>
              <a:t>Years</a:t>
            </a:r>
            <a:r>
              <a:rPr lang="en-US" sz="2200" dirty="0"/>
              <a:t>: GII 2008 (EVS) vs. GII 2018 (ESS).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4867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Analytical strategy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5460273" cy="5082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Dependent Variables: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Three measured on an ordered scale.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One (EVS-item on women) measured as a dummy variable. </a:t>
            </a:r>
          </a:p>
          <a:p>
            <a:pPr marL="0" indent="0">
              <a:buNone/>
            </a:pPr>
            <a:r>
              <a:rPr lang="en-GB" sz="2400" b="1" dirty="0"/>
              <a:t>Data Transformation: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Likert-scale responses recoded into dummy variables: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Approval of voluntary childlessness (approve/strongly approve = 1, disapprove/neutral = 0).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"A man has to have children to be fulfilled" (disagree/strongly disagree = 1, others = 0).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"A woman has to have children to be fulfilled" (not needed = 1, needed = 0).</a:t>
            </a:r>
          </a:p>
          <a:p>
            <a:pPr marL="0" indent="0"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6" y="6007099"/>
            <a:ext cx="2133604" cy="60960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113416" y="1361661"/>
            <a:ext cx="540802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Methodology: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Multilevel logistic regression models.</a:t>
            </a:r>
          </a:p>
          <a:p>
            <a:endParaRPr lang="en-US" sz="2200" b="1" dirty="0"/>
          </a:p>
          <a:p>
            <a:r>
              <a:rPr lang="en-US" sz="2200" b="1" dirty="0"/>
              <a:t>Model Structure:</a:t>
            </a:r>
            <a:endParaRPr lang="en-US" sz="2200" dirty="0"/>
          </a:p>
          <a:p>
            <a:pPr lvl="1"/>
            <a:r>
              <a:rPr lang="en-US" sz="2200" b="1" dirty="0"/>
              <a:t>Model A:</a:t>
            </a:r>
            <a:r>
              <a:rPr lang="en-US" sz="2200" dirty="0"/>
              <a:t> Socio-demographic variables.</a:t>
            </a:r>
          </a:p>
          <a:p>
            <a:pPr lvl="1"/>
            <a:r>
              <a:rPr lang="en-US" sz="2200" b="1" dirty="0"/>
              <a:t>Model B:</a:t>
            </a:r>
            <a:r>
              <a:rPr lang="en-US" sz="2200" dirty="0"/>
              <a:t> Adds childlessness rate.</a:t>
            </a:r>
          </a:p>
          <a:p>
            <a:pPr lvl="1"/>
            <a:r>
              <a:rPr lang="en-US" sz="2200" b="1" dirty="0"/>
              <a:t>Model C:</a:t>
            </a:r>
            <a:r>
              <a:rPr lang="en-US" sz="2200" dirty="0"/>
              <a:t> Includes Gender Inequality Index (GII).</a:t>
            </a:r>
          </a:p>
          <a:p>
            <a:pPr lvl="1"/>
            <a:r>
              <a:rPr lang="en-US" sz="2200" b="1" dirty="0"/>
              <a:t>Model D:</a:t>
            </a:r>
            <a:r>
              <a:rPr lang="en-US" sz="2200" dirty="0"/>
              <a:t> Adds religious service attendance.</a:t>
            </a:r>
          </a:p>
          <a:p>
            <a:pPr lvl="1"/>
            <a:endParaRPr lang="hu-HU" b="1" dirty="0"/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77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839" y="2763741"/>
            <a:ext cx="10409583" cy="4552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1D6C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6" y="6007099"/>
            <a:ext cx="2133604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9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Descriptive results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0" y="1428205"/>
            <a:ext cx="4005942" cy="501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Female childlessness:</a:t>
            </a:r>
          </a:p>
          <a:p>
            <a:pPr marL="0" indent="0">
              <a:buNone/>
            </a:pPr>
            <a:r>
              <a:rPr lang="en-GB" sz="2200" b="1" dirty="0"/>
              <a:t>Lowest Acceptance</a:t>
            </a:r>
            <a:r>
              <a:rPr lang="en-GB" sz="2200" dirty="0"/>
              <a:t>: Central Eastern Europe (CEE) for both female and male childlessness.</a:t>
            </a:r>
          </a:p>
          <a:p>
            <a:pPr marL="0" indent="0">
              <a:buNone/>
            </a:pPr>
            <a:r>
              <a:rPr lang="en-GB" sz="2200" b="1" dirty="0"/>
              <a:t>Highest Acceptance</a:t>
            </a:r>
            <a:r>
              <a:rPr lang="en-GB" sz="2200" dirty="0"/>
              <a:t>: Netherlands and Nordic countries (e.g., Norway, Sweden).</a:t>
            </a:r>
          </a:p>
          <a:p>
            <a:pPr marL="0" indent="0">
              <a:buNone/>
            </a:pPr>
            <a:r>
              <a:rPr lang="en-GB" sz="2200" b="1" dirty="0"/>
              <a:t>Middle Position</a:t>
            </a:r>
            <a:r>
              <a:rPr lang="en-GB" sz="2200" dirty="0"/>
              <a:t>: Southern Europe (e.g., Spain, Italy) and continental countries.</a:t>
            </a:r>
          </a:p>
          <a:p>
            <a:pPr marL="457200" lvl="1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en-US" sz="1800" dirty="0"/>
              <a:t>.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76" y="180105"/>
            <a:ext cx="7076302" cy="6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Descriptive results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4014651" cy="5082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Male childlessness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Northern countries: Greater variability in acceptance.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Belgium: Highest prescriptive acceptance.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79" y="119833"/>
            <a:ext cx="7494785" cy="649686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12291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57" y="168545"/>
            <a:ext cx="8799188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for individual level variables for items considering female</a:t>
            </a:r>
            <a:r>
              <a:rPr lang="hu-H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800" b="1" dirty="0" err="1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</a:t>
            </a:r>
            <a:r>
              <a:rPr lang="hu-HU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voluntary childlessness</a:t>
            </a:r>
            <a:endParaRPr lang="en-GB" sz="2800" b="1" dirty="0">
              <a:solidFill>
                <a:srgbClr val="1B69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249758"/>
            <a:ext cx="6138367" cy="54311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sz="7200" b="1" dirty="0"/>
          </a:p>
          <a:p>
            <a:pPr marL="0" indent="0" algn="just">
              <a:buNone/>
            </a:pPr>
            <a:r>
              <a:rPr lang="en-AU" sz="8000" b="1" dirty="0">
                <a:solidFill>
                  <a:srgbClr val="FF0000"/>
                </a:solidFill>
              </a:rPr>
              <a:t>Socio-Demographics</a:t>
            </a:r>
          </a:p>
          <a:p>
            <a:pPr marL="0" indent="0" algn="just">
              <a:buNone/>
            </a:pPr>
            <a:r>
              <a:rPr lang="en-AU" sz="7200" u="sng" dirty="0">
                <a:solidFill>
                  <a:srgbClr val="C00000"/>
                </a:solidFill>
              </a:rPr>
              <a:t>Gender: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AU" sz="7200" dirty="0">
                <a:solidFill>
                  <a:srgbClr val="C00000"/>
                </a:solidFill>
              </a:rPr>
              <a:t>Women are more accepting than men.</a:t>
            </a:r>
          </a:p>
          <a:p>
            <a:pPr marL="0" indent="0" algn="just">
              <a:buNone/>
            </a:pPr>
            <a:r>
              <a:rPr lang="en-AU" sz="7200" u="sng" dirty="0">
                <a:solidFill>
                  <a:srgbClr val="C00000"/>
                </a:solidFill>
              </a:rPr>
              <a:t>Age: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AU" sz="7200" dirty="0">
                <a:solidFill>
                  <a:srgbClr val="C00000"/>
                </a:solidFill>
              </a:rPr>
              <a:t>Younger respondents (vs. &gt;60) are more approving.</a:t>
            </a:r>
          </a:p>
          <a:p>
            <a:pPr marL="0" indent="0" algn="just">
              <a:buNone/>
            </a:pPr>
            <a:r>
              <a:rPr lang="en-AU" sz="7200" u="sng" dirty="0">
                <a:solidFill>
                  <a:srgbClr val="C00000"/>
                </a:solidFill>
              </a:rPr>
              <a:t>Education: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AU" sz="7200" dirty="0">
                <a:solidFill>
                  <a:srgbClr val="C00000"/>
                </a:solidFill>
              </a:rPr>
              <a:t>Higher education → More acceptance; lower education → Less acceptance.</a:t>
            </a:r>
            <a:endParaRPr lang="hu-HU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7200" u="sng" dirty="0">
                <a:solidFill>
                  <a:srgbClr val="C00000"/>
                </a:solidFill>
              </a:rPr>
              <a:t>Religiosity: </a:t>
            </a:r>
            <a:endParaRPr lang="hu-HU" sz="7200" u="sng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C00000"/>
                </a:solidFill>
              </a:rPr>
              <a:t>Regular religious service attendance → Less acceptance.</a:t>
            </a:r>
          </a:p>
          <a:p>
            <a:pPr marL="0" indent="0" algn="just">
              <a:buNone/>
            </a:pPr>
            <a:r>
              <a:rPr lang="en-US" sz="7200" u="sng" dirty="0">
                <a:solidFill>
                  <a:srgbClr val="C00000"/>
                </a:solidFill>
              </a:rPr>
              <a:t>Employment Status: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C00000"/>
                </a:solidFill>
              </a:rPr>
              <a:t>Pensioners → Less accepting.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C00000"/>
                </a:solidFill>
              </a:rPr>
              <a:t>Unemployed (non-pensioners) → Less accepting (prescriptive dimension only).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7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35257" y="1494108"/>
            <a:ext cx="4998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Family Context</a:t>
            </a:r>
          </a:p>
          <a:p>
            <a:pPr algn="just"/>
            <a:r>
              <a:rPr lang="en-US" sz="2000" u="sng" dirty="0">
                <a:solidFill>
                  <a:srgbClr val="0070C0"/>
                </a:solidFill>
              </a:rPr>
              <a:t>Partner Status: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Cohabiting (vs. married) → More accepting in both dimensions.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Single (vs. married) → More accepting in prescriptive dimension only.</a:t>
            </a:r>
          </a:p>
          <a:p>
            <a:pPr algn="just"/>
            <a:r>
              <a:rPr lang="en-US" sz="2000" u="sng" dirty="0">
                <a:solidFill>
                  <a:srgbClr val="0070C0"/>
                </a:solidFill>
              </a:rPr>
              <a:t>Parental Status: </a:t>
            </a:r>
            <a:endParaRPr lang="hu-HU" sz="2000" u="sng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Childless respondents → More accepting than parents.</a:t>
            </a:r>
            <a:endParaRPr lang="en-GB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650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Country level variables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7141028" cy="5082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Childlessness Rates: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Higher childlessness rates predict greater acceptance of voluntary childlessness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prospective</a:t>
            </a:r>
            <a:r>
              <a:rPr lang="hu-HU" dirty="0"/>
              <a:t> </a:t>
            </a:r>
            <a:r>
              <a:rPr lang="hu-HU" dirty="0" err="1"/>
              <a:t>dimension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significant association in the prescriptive dimension.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Gender Inequality Index (GII):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Higher gender inequality goes together with less acceptance of both female and male voluntary childlessness in both dimensions. </a:t>
            </a:r>
            <a:endParaRPr lang="hu-HU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Religious Service Attendance: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Aggregated attendance does not predict attitudes.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6" y="6007099"/>
            <a:ext cx="2133604" cy="6096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087" y="484695"/>
            <a:ext cx="3390308" cy="45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0659" y="1092257"/>
            <a:ext cx="11088129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No Gender Difference in Attitudes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There is no significant difference in attitudes towards female and male voluntary childlessness.</a:t>
            </a:r>
            <a:endParaRPr lang="hu-HU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Measurement of Attitudes Over Gender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way attitudes are measured is more important than whether the question applies to men or women.</a:t>
            </a:r>
            <a:endParaRPr kumimoji="0" lang="hu-H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Varied Views Across Societies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Childless status is seen differently in various European societies.</a:t>
            </a:r>
            <a:endParaRPr kumimoji="0" lang="hu-H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hu-HU" altLang="en-US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Consideration of Non-Biological Parents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Future studies should focus on individuals without biological children but who have social/emotional connections to children.</a:t>
            </a:r>
            <a:endParaRPr lang="hu-HU" altLang="en-US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en-US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Importance for Future Research</a:t>
            </a:r>
            <a:br>
              <a:rPr lang="en-GB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dirty="0">
                <a:latin typeface="Arial" panose="020B0604020202020204" pitchFamily="34" charset="0"/>
              </a:rPr>
              <a:t>Understanding attitudes towards voluntary childlessness is crucial for family policy, especially as trends shift towards more people choosing to remain childless.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en-US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Need for Qualitative Studies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Qualitative studies should explore the concepts people have in mind to strengthen understanding of international comparisons.</a:t>
            </a:r>
            <a:endParaRPr lang="hu-HU" altLang="en-US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8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Attitudes Toward Voluntary Childlessness in Europe: Trends, Influences, and Measurement</a:t>
            </a:r>
            <a:endParaRPr lang="en-GB" sz="2800" b="1" dirty="0">
              <a:solidFill>
                <a:srgbClr val="1B69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61660"/>
            <a:ext cx="10744201" cy="513493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Traditional Norms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Parenthood has long been viewed as essential for a fulfilling life, with societal stigma around childlessness, especially for women.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Cultural Shifts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Since the 1960s, emphasis on self-fulfillment, secularization, and gender equality has transformed parenthood into a </a:t>
            </a:r>
            <a:r>
              <a:rPr lang="en-US" i="1" dirty="0"/>
              <a:t>choice</a:t>
            </a:r>
            <a:r>
              <a:rPr lang="en-US" dirty="0"/>
              <a:t> rather than an obligation</a:t>
            </a:r>
            <a:r>
              <a:rPr lang="hu-HU" dirty="0"/>
              <a:t> (</a:t>
            </a:r>
            <a:r>
              <a:rPr lang="hu-HU" dirty="0" err="1"/>
              <a:t>Peterson</a:t>
            </a:r>
            <a:r>
              <a:rPr lang="hu-HU" dirty="0"/>
              <a:t>, 2015)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Technological Impact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Reliable contraceptives (post-1970s) enabled women to separate sexuality from motherhood, increasing visibility of voluntary childlessness</a:t>
            </a:r>
            <a:r>
              <a:rPr lang="hu-HU" dirty="0"/>
              <a:t> (</a:t>
            </a:r>
            <a:r>
              <a:rPr lang="hu-HU" dirty="0" err="1"/>
              <a:t>Sobotka</a:t>
            </a:r>
            <a:r>
              <a:rPr lang="hu-HU" dirty="0"/>
              <a:t>, 2017).</a:t>
            </a:r>
            <a:endParaRPr lang="en-US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Research Insights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Attitudes vary by country and gender, with mixed findings on societal expectations (e.g., stronger pressure on women vs. acceptance of male childlessness).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Existing studies often yield contradictory results due to unclear item wording and overlooked dimensions of childlessness.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Study Aims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factors shaping attitudes toward voluntary childlessness.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Compare two survey measures to assess if they capture the </a:t>
            </a:r>
            <a:r>
              <a:rPr lang="en-US" i="1" dirty="0"/>
              <a:t>same dimension</a:t>
            </a:r>
            <a:r>
              <a:rPr lang="en-US" dirty="0"/>
              <a:t> of acceptance.</a:t>
            </a:r>
          </a:p>
        </p:txBody>
      </p:sp>
    </p:spTree>
    <p:extLst>
      <p:ext uri="{BB962C8B-B14F-4D97-AF65-F5344CB8AC3E}">
        <p14:creationId xmlns:p14="http://schemas.microsoft.com/office/powerpoint/2010/main" val="250899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-181617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b="1" dirty="0" err="1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  <a:endParaRPr lang="en-GB" sz="2800" b="1" dirty="0">
              <a:solidFill>
                <a:srgbClr val="1B69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6" y="1361660"/>
            <a:ext cx="10409583" cy="5496339"/>
          </a:xfrm>
        </p:spPr>
        <p:txBody>
          <a:bodyPr>
            <a:normAutofit fontScale="47500" lnSpcReduction="20000"/>
          </a:bodyPr>
          <a:lstStyle/>
          <a:p>
            <a:pPr marL="0" indent="-457200">
              <a:buNone/>
            </a:pPr>
            <a:r>
              <a:rPr lang="hu-HU" sz="3200" dirty="0">
                <a:latin typeface="+mj-lt"/>
              </a:rPr>
              <a:t>Becker, G. (2009). </a:t>
            </a:r>
            <a:r>
              <a:rPr lang="hu-HU" sz="3200" i="1" dirty="0">
                <a:latin typeface="+mj-lt"/>
              </a:rPr>
              <a:t>Human </a:t>
            </a:r>
            <a:r>
              <a:rPr lang="hu-HU" sz="3200" i="1" dirty="0" err="1">
                <a:latin typeface="+mj-lt"/>
              </a:rPr>
              <a:t>capital</a:t>
            </a:r>
            <a:r>
              <a:rPr lang="hu-HU" sz="3200" i="1" dirty="0">
                <a:latin typeface="+mj-lt"/>
              </a:rPr>
              <a:t>: A </a:t>
            </a:r>
            <a:r>
              <a:rPr lang="hu-HU" sz="3200" i="1" dirty="0" err="1">
                <a:latin typeface="+mj-lt"/>
              </a:rPr>
              <a:t>theoretical</a:t>
            </a:r>
            <a:r>
              <a:rPr lang="hu-HU" sz="3200" i="1" dirty="0">
                <a:latin typeface="+mj-lt"/>
              </a:rPr>
              <a:t> and </a:t>
            </a:r>
            <a:r>
              <a:rPr lang="hu-HU" sz="3200" i="1" dirty="0" err="1">
                <a:latin typeface="+mj-lt"/>
              </a:rPr>
              <a:t>empirical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analysis</a:t>
            </a:r>
            <a:r>
              <a:rPr lang="hu-HU" sz="3200" i="1" dirty="0">
                <a:latin typeface="+mj-lt"/>
              </a:rPr>
              <a:t>, </a:t>
            </a:r>
            <a:r>
              <a:rPr lang="hu-HU" sz="3200" i="1" dirty="0" err="1">
                <a:latin typeface="+mj-lt"/>
              </a:rPr>
              <a:t>with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special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reference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to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education</a:t>
            </a:r>
            <a:r>
              <a:rPr lang="hu-HU" sz="3200" dirty="0">
                <a:latin typeface="+mj-lt"/>
              </a:rPr>
              <a:t> (3rd </a:t>
            </a:r>
            <a:r>
              <a:rPr lang="hu-HU" sz="3200" dirty="0" err="1">
                <a:latin typeface="+mj-lt"/>
              </a:rPr>
              <a:t>ed</a:t>
            </a:r>
            <a:r>
              <a:rPr lang="hu-HU" sz="3200" dirty="0">
                <a:latin typeface="+mj-lt"/>
              </a:rPr>
              <a:t>.). University of Chicago Press.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Bures</a:t>
            </a:r>
            <a:r>
              <a:rPr lang="hu-HU" sz="3200" dirty="0">
                <a:latin typeface="+mj-lt"/>
              </a:rPr>
              <a:t>, R. M., </a:t>
            </a:r>
            <a:r>
              <a:rPr lang="hu-HU" sz="3200" dirty="0" err="1">
                <a:latin typeface="+mj-lt"/>
              </a:rPr>
              <a:t>Koropeckyj-Cox</a:t>
            </a:r>
            <a:r>
              <a:rPr lang="hu-HU" sz="3200" dirty="0">
                <a:latin typeface="+mj-lt"/>
              </a:rPr>
              <a:t>, T., &amp; </a:t>
            </a:r>
            <a:r>
              <a:rPr lang="hu-HU" sz="3200" dirty="0" err="1">
                <a:latin typeface="+mj-lt"/>
              </a:rPr>
              <a:t>Loree</a:t>
            </a:r>
            <a:r>
              <a:rPr lang="hu-HU" sz="3200" dirty="0">
                <a:latin typeface="+mj-lt"/>
              </a:rPr>
              <a:t>, M. (2009).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, </a:t>
            </a:r>
            <a:r>
              <a:rPr lang="hu-HU" sz="3200" dirty="0" err="1">
                <a:latin typeface="+mj-lt"/>
              </a:rPr>
              <a:t>parenthood</a:t>
            </a:r>
            <a:r>
              <a:rPr lang="hu-HU" sz="3200" dirty="0">
                <a:latin typeface="+mj-lt"/>
              </a:rPr>
              <a:t>, and </a:t>
            </a:r>
            <a:r>
              <a:rPr lang="hu-HU" sz="3200" dirty="0" err="1">
                <a:latin typeface="+mj-lt"/>
              </a:rPr>
              <a:t>depressive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symptoms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among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middle-aged</a:t>
            </a:r>
            <a:r>
              <a:rPr lang="hu-HU" sz="3200" dirty="0">
                <a:latin typeface="+mj-lt"/>
              </a:rPr>
              <a:t> and </a:t>
            </a:r>
            <a:r>
              <a:rPr lang="hu-HU" sz="3200" dirty="0" err="1">
                <a:latin typeface="+mj-lt"/>
              </a:rPr>
              <a:t>older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adults</a:t>
            </a:r>
            <a:r>
              <a:rPr lang="hu-HU" sz="3200" dirty="0">
                <a:latin typeface="+mj-lt"/>
              </a:rPr>
              <a:t>. </a:t>
            </a:r>
            <a:r>
              <a:rPr lang="hu-HU" sz="3200" i="1" dirty="0">
                <a:latin typeface="+mj-lt"/>
              </a:rPr>
              <a:t>Journal of </a:t>
            </a:r>
            <a:r>
              <a:rPr lang="hu-HU" sz="3200" i="1" dirty="0" err="1">
                <a:latin typeface="+mj-lt"/>
              </a:rPr>
              <a:t>Family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Issues</a:t>
            </a:r>
            <a:r>
              <a:rPr lang="hu-HU" sz="3200" i="1" dirty="0">
                <a:latin typeface="+mj-lt"/>
              </a:rPr>
              <a:t>, 30</a:t>
            </a:r>
            <a:r>
              <a:rPr lang="hu-HU" sz="3200" dirty="0">
                <a:latin typeface="+mj-lt"/>
              </a:rPr>
              <a:t>(5), 670–687. </a:t>
            </a:r>
            <a:r>
              <a:rPr lang="hu-HU" sz="3200" dirty="0">
                <a:latin typeface="+mj-lt"/>
                <a:hlinkClick r:id="rId2"/>
              </a:rPr>
              <a:t>https://doi.org/10.1177/0192513X08331114</a:t>
            </a:r>
            <a:r>
              <a:rPr lang="hu-HU" sz="3200" dirty="0">
                <a:latin typeface="+mj-lt"/>
              </a:rPr>
              <a:t> 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Koropeckyj-Cox</a:t>
            </a:r>
            <a:r>
              <a:rPr lang="hu-HU" sz="3200" dirty="0">
                <a:latin typeface="+mj-lt"/>
              </a:rPr>
              <a:t>, T., &amp; </a:t>
            </a:r>
            <a:r>
              <a:rPr lang="hu-HU" sz="3200" dirty="0" err="1">
                <a:latin typeface="+mj-lt"/>
              </a:rPr>
              <a:t>Pendell</a:t>
            </a:r>
            <a:r>
              <a:rPr lang="hu-HU" sz="3200" dirty="0">
                <a:latin typeface="+mj-lt"/>
              </a:rPr>
              <a:t>, G. (2007). </a:t>
            </a:r>
            <a:r>
              <a:rPr lang="hu-HU" sz="3200" dirty="0" err="1">
                <a:latin typeface="+mj-lt"/>
              </a:rPr>
              <a:t>Attitudes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about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 in </a:t>
            </a:r>
            <a:r>
              <a:rPr lang="hu-HU" sz="3200" dirty="0" err="1">
                <a:latin typeface="+mj-lt"/>
              </a:rPr>
              <a:t>the</a:t>
            </a:r>
            <a:r>
              <a:rPr lang="hu-HU" sz="3200" dirty="0">
                <a:latin typeface="+mj-lt"/>
              </a:rPr>
              <a:t> United </a:t>
            </a:r>
            <a:r>
              <a:rPr lang="hu-HU" sz="3200" dirty="0" err="1">
                <a:latin typeface="+mj-lt"/>
              </a:rPr>
              <a:t>States</a:t>
            </a:r>
            <a:r>
              <a:rPr lang="hu-HU" sz="3200" dirty="0">
                <a:latin typeface="+mj-lt"/>
              </a:rPr>
              <a:t>: </a:t>
            </a:r>
            <a:r>
              <a:rPr lang="hu-HU" sz="3200" dirty="0" err="1">
                <a:latin typeface="+mj-lt"/>
              </a:rPr>
              <a:t>Correlates</a:t>
            </a:r>
            <a:r>
              <a:rPr lang="hu-HU" sz="3200" dirty="0">
                <a:latin typeface="+mj-lt"/>
              </a:rPr>
              <a:t> of </a:t>
            </a:r>
            <a:r>
              <a:rPr lang="hu-HU" sz="3200" dirty="0" err="1">
                <a:latin typeface="+mj-lt"/>
              </a:rPr>
              <a:t>positive</a:t>
            </a:r>
            <a:r>
              <a:rPr lang="hu-HU" sz="3200" dirty="0">
                <a:latin typeface="+mj-lt"/>
              </a:rPr>
              <a:t>, </a:t>
            </a:r>
            <a:r>
              <a:rPr lang="hu-HU" sz="3200" dirty="0" err="1">
                <a:latin typeface="+mj-lt"/>
              </a:rPr>
              <a:t>neutral</a:t>
            </a:r>
            <a:r>
              <a:rPr lang="hu-HU" sz="3200" dirty="0">
                <a:latin typeface="+mj-lt"/>
              </a:rPr>
              <a:t>, and </a:t>
            </a:r>
            <a:r>
              <a:rPr lang="hu-HU" sz="3200" dirty="0" err="1">
                <a:latin typeface="+mj-lt"/>
              </a:rPr>
              <a:t>negative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responses</a:t>
            </a:r>
            <a:r>
              <a:rPr lang="hu-HU" sz="3200" dirty="0">
                <a:latin typeface="+mj-lt"/>
              </a:rPr>
              <a:t>. </a:t>
            </a:r>
            <a:r>
              <a:rPr lang="hu-HU" sz="3200" i="1" dirty="0">
                <a:latin typeface="+mj-lt"/>
              </a:rPr>
              <a:t>Journal of </a:t>
            </a:r>
            <a:r>
              <a:rPr lang="hu-HU" sz="3200" i="1" dirty="0" err="1">
                <a:latin typeface="+mj-lt"/>
              </a:rPr>
              <a:t>Family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Issues</a:t>
            </a:r>
            <a:r>
              <a:rPr lang="hu-HU" sz="3200" i="1" dirty="0">
                <a:latin typeface="+mj-lt"/>
              </a:rPr>
              <a:t>, 28</a:t>
            </a:r>
            <a:r>
              <a:rPr lang="hu-HU" sz="3200" dirty="0">
                <a:latin typeface="+mj-lt"/>
              </a:rPr>
              <a:t>(8), 1054–1082. </a:t>
            </a:r>
            <a:r>
              <a:rPr lang="hu-HU" sz="3200" dirty="0">
                <a:latin typeface="+mj-lt"/>
                <a:hlinkClick r:id="rId3"/>
              </a:rPr>
              <a:t>https://doi.org/10.1177/0192513X07301940</a:t>
            </a:r>
            <a:r>
              <a:rPr lang="hu-HU" sz="3200" dirty="0">
                <a:latin typeface="+mj-lt"/>
              </a:rPr>
              <a:t> 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Lesthaeghe</a:t>
            </a:r>
            <a:r>
              <a:rPr lang="hu-HU" sz="3200" dirty="0">
                <a:latin typeface="+mj-lt"/>
              </a:rPr>
              <a:t>, R., &amp; Van de </a:t>
            </a:r>
            <a:r>
              <a:rPr lang="hu-HU" sz="3200" dirty="0" err="1">
                <a:latin typeface="+mj-lt"/>
              </a:rPr>
              <a:t>Kaa</a:t>
            </a:r>
            <a:r>
              <a:rPr lang="hu-HU" sz="3200" dirty="0">
                <a:latin typeface="+mj-lt"/>
              </a:rPr>
              <a:t>, D. J. (1986). </a:t>
            </a:r>
            <a:r>
              <a:rPr lang="hu-HU" sz="3200" dirty="0" err="1">
                <a:latin typeface="+mj-lt"/>
              </a:rPr>
              <a:t>Twee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demografische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transities</a:t>
            </a:r>
            <a:r>
              <a:rPr lang="hu-HU" sz="3200" dirty="0">
                <a:latin typeface="+mj-lt"/>
              </a:rPr>
              <a:t>? In D. J. Van de </a:t>
            </a:r>
            <a:r>
              <a:rPr lang="hu-HU" sz="3200" dirty="0" err="1">
                <a:latin typeface="+mj-lt"/>
              </a:rPr>
              <a:t>Kaa</a:t>
            </a:r>
            <a:r>
              <a:rPr lang="hu-HU" sz="3200" dirty="0">
                <a:latin typeface="+mj-lt"/>
              </a:rPr>
              <a:t> &amp; R. </a:t>
            </a:r>
            <a:r>
              <a:rPr lang="hu-HU" sz="3200" dirty="0" err="1">
                <a:latin typeface="+mj-lt"/>
              </a:rPr>
              <a:t>Lesthaeghe</a:t>
            </a:r>
            <a:r>
              <a:rPr lang="hu-HU" sz="3200" dirty="0">
                <a:latin typeface="+mj-lt"/>
              </a:rPr>
              <a:t> (</a:t>
            </a:r>
            <a:r>
              <a:rPr lang="hu-HU" sz="3200" dirty="0" err="1">
                <a:latin typeface="+mj-lt"/>
              </a:rPr>
              <a:t>Eds</a:t>
            </a:r>
            <a:r>
              <a:rPr lang="hu-HU" sz="3200" dirty="0">
                <a:latin typeface="+mj-lt"/>
              </a:rPr>
              <a:t>.), </a:t>
            </a:r>
            <a:r>
              <a:rPr lang="hu-HU" sz="3200" i="1" dirty="0" err="1">
                <a:latin typeface="+mj-lt"/>
              </a:rPr>
              <a:t>Bevolking</a:t>
            </a:r>
            <a:r>
              <a:rPr lang="hu-HU" sz="3200" i="1" dirty="0">
                <a:latin typeface="+mj-lt"/>
              </a:rPr>
              <a:t>: </a:t>
            </a:r>
            <a:r>
              <a:rPr lang="hu-HU" sz="3200" i="1" dirty="0" err="1">
                <a:latin typeface="+mj-lt"/>
              </a:rPr>
              <a:t>Groei</a:t>
            </a:r>
            <a:r>
              <a:rPr lang="hu-HU" sz="3200" i="1" dirty="0">
                <a:latin typeface="+mj-lt"/>
              </a:rPr>
              <a:t> en </a:t>
            </a:r>
            <a:r>
              <a:rPr lang="hu-HU" sz="3200" i="1" dirty="0" err="1">
                <a:latin typeface="+mj-lt"/>
              </a:rPr>
              <a:t>krimp</a:t>
            </a:r>
            <a:r>
              <a:rPr lang="hu-HU" sz="3200" dirty="0">
                <a:latin typeface="+mj-lt"/>
              </a:rPr>
              <a:t> (pp. 9–24). Van </a:t>
            </a:r>
            <a:r>
              <a:rPr lang="hu-HU" sz="3200" dirty="0" err="1">
                <a:latin typeface="+mj-lt"/>
              </a:rPr>
              <a:t>Loghum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Slaterus</a:t>
            </a:r>
            <a:r>
              <a:rPr lang="hu-HU" sz="3200" dirty="0">
                <a:latin typeface="+mj-lt"/>
              </a:rPr>
              <a:t>.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Miettinen</a:t>
            </a:r>
            <a:r>
              <a:rPr lang="hu-HU" sz="3200" dirty="0">
                <a:latin typeface="+mj-lt"/>
              </a:rPr>
              <a:t>, A., </a:t>
            </a:r>
            <a:r>
              <a:rPr lang="hu-HU" sz="3200" dirty="0" err="1">
                <a:latin typeface="+mj-lt"/>
              </a:rPr>
              <a:t>Rotkirch</a:t>
            </a:r>
            <a:r>
              <a:rPr lang="hu-HU" sz="3200" dirty="0">
                <a:latin typeface="+mj-lt"/>
              </a:rPr>
              <a:t>, A., Szalma, I., </a:t>
            </a:r>
            <a:r>
              <a:rPr lang="hu-HU" sz="3200" dirty="0" err="1">
                <a:latin typeface="+mj-lt"/>
              </a:rPr>
              <a:t>Donno</a:t>
            </a:r>
            <a:r>
              <a:rPr lang="hu-HU" sz="3200" dirty="0">
                <a:latin typeface="+mj-lt"/>
              </a:rPr>
              <a:t>, A., &amp; </a:t>
            </a:r>
            <a:r>
              <a:rPr lang="hu-HU" sz="3200" dirty="0" err="1">
                <a:latin typeface="+mj-lt"/>
              </a:rPr>
              <a:t>Tanturri</a:t>
            </a:r>
            <a:r>
              <a:rPr lang="hu-HU" sz="3200" dirty="0">
                <a:latin typeface="+mj-lt"/>
              </a:rPr>
              <a:t>, M. L. (2015). </a:t>
            </a:r>
            <a:r>
              <a:rPr lang="hu-HU" sz="3200" dirty="0" err="1">
                <a:latin typeface="+mj-lt"/>
              </a:rPr>
              <a:t>Increasing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 in Europe: Time </a:t>
            </a:r>
            <a:r>
              <a:rPr lang="hu-HU" sz="3200" dirty="0" err="1">
                <a:latin typeface="+mj-lt"/>
              </a:rPr>
              <a:t>trends</a:t>
            </a:r>
            <a:r>
              <a:rPr lang="hu-HU" sz="3200" dirty="0">
                <a:latin typeface="+mj-lt"/>
              </a:rPr>
              <a:t> and country </a:t>
            </a:r>
            <a:r>
              <a:rPr lang="hu-HU" sz="3200" dirty="0" err="1">
                <a:latin typeface="+mj-lt"/>
              </a:rPr>
              <a:t>differences</a:t>
            </a:r>
            <a:r>
              <a:rPr lang="hu-HU" sz="3200" dirty="0">
                <a:latin typeface="+mj-lt"/>
              </a:rPr>
              <a:t>. </a:t>
            </a:r>
            <a:r>
              <a:rPr lang="hu-HU" sz="3200" i="1" dirty="0" err="1">
                <a:latin typeface="+mj-lt"/>
              </a:rPr>
              <a:t>Families</a:t>
            </a:r>
            <a:r>
              <a:rPr lang="hu-HU" sz="3200" i="1" dirty="0">
                <a:latin typeface="+mj-lt"/>
              </a:rPr>
              <a:t> and </a:t>
            </a:r>
            <a:r>
              <a:rPr lang="hu-HU" sz="3200" i="1" dirty="0" err="1">
                <a:latin typeface="+mj-lt"/>
              </a:rPr>
              <a:t>Societies</a:t>
            </a:r>
            <a:r>
              <a:rPr lang="hu-HU" sz="3200" dirty="0">
                <a:latin typeface="+mj-lt"/>
              </a:rPr>
              <a:t>, </a:t>
            </a:r>
            <a:r>
              <a:rPr lang="hu-HU" sz="3200" i="1" dirty="0" err="1">
                <a:latin typeface="+mj-lt"/>
              </a:rPr>
              <a:t>Working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Paper</a:t>
            </a:r>
            <a:r>
              <a:rPr lang="hu-HU" sz="3200" i="1" dirty="0">
                <a:latin typeface="+mj-lt"/>
              </a:rPr>
              <a:t> Series, 3</a:t>
            </a:r>
            <a:r>
              <a:rPr lang="hu-HU" sz="3200" dirty="0">
                <a:latin typeface="+mj-lt"/>
              </a:rPr>
              <a:t>.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Peterson</a:t>
            </a:r>
            <a:r>
              <a:rPr lang="hu-HU" sz="3200" dirty="0">
                <a:latin typeface="+mj-lt"/>
              </a:rPr>
              <a:t>, H. (2015). </a:t>
            </a:r>
            <a:r>
              <a:rPr lang="hu-HU" sz="3200" dirty="0" err="1">
                <a:latin typeface="+mj-lt"/>
              </a:rPr>
              <a:t>Fifty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shades</a:t>
            </a:r>
            <a:r>
              <a:rPr lang="hu-HU" sz="3200" dirty="0">
                <a:latin typeface="+mj-lt"/>
              </a:rPr>
              <a:t> of </a:t>
            </a:r>
            <a:r>
              <a:rPr lang="hu-HU" sz="3200" dirty="0" err="1">
                <a:latin typeface="+mj-lt"/>
              </a:rPr>
              <a:t>freedom</a:t>
            </a:r>
            <a:r>
              <a:rPr lang="hu-HU" sz="3200" dirty="0">
                <a:latin typeface="+mj-lt"/>
              </a:rPr>
              <a:t>: </a:t>
            </a:r>
            <a:r>
              <a:rPr lang="hu-HU" sz="3200" dirty="0" err="1">
                <a:latin typeface="+mj-lt"/>
              </a:rPr>
              <a:t>Voluntary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as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women's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ultimate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liberation</a:t>
            </a:r>
            <a:r>
              <a:rPr lang="hu-HU" sz="3200" dirty="0">
                <a:latin typeface="+mj-lt"/>
              </a:rPr>
              <a:t>. </a:t>
            </a:r>
            <a:r>
              <a:rPr lang="hu-HU" sz="3200" i="1" dirty="0" err="1">
                <a:latin typeface="+mj-lt"/>
              </a:rPr>
              <a:t>Women's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Studies</a:t>
            </a:r>
            <a:r>
              <a:rPr lang="hu-HU" sz="3200" i="1" dirty="0">
                <a:latin typeface="+mj-lt"/>
              </a:rPr>
              <a:t> International Forum, 53</a:t>
            </a:r>
            <a:r>
              <a:rPr lang="hu-HU" sz="3200" dirty="0">
                <a:latin typeface="+mj-lt"/>
              </a:rPr>
              <a:t>, 182–191. </a:t>
            </a:r>
            <a:r>
              <a:rPr lang="hu-HU" sz="3200" dirty="0">
                <a:latin typeface="+mj-lt"/>
                <a:hlinkClick r:id="rId4"/>
              </a:rPr>
              <a:t>https://doi.org/10.1016/j.wsif.2014.10.017</a:t>
            </a:r>
            <a:r>
              <a:rPr lang="hu-HU" sz="3200" dirty="0">
                <a:latin typeface="+mj-lt"/>
              </a:rPr>
              <a:t> 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Rijken</a:t>
            </a:r>
            <a:r>
              <a:rPr lang="hu-HU" sz="3200" dirty="0">
                <a:latin typeface="+mj-lt"/>
              </a:rPr>
              <a:t>, A. J., &amp; </a:t>
            </a:r>
            <a:r>
              <a:rPr lang="hu-HU" sz="3200" dirty="0" err="1">
                <a:latin typeface="+mj-lt"/>
              </a:rPr>
              <a:t>Merz</a:t>
            </a:r>
            <a:r>
              <a:rPr lang="hu-HU" sz="3200" dirty="0">
                <a:latin typeface="+mj-lt"/>
              </a:rPr>
              <a:t>, E. M. (2014). </a:t>
            </a:r>
            <a:r>
              <a:rPr lang="hu-HU" sz="3200" dirty="0" err="1">
                <a:latin typeface="+mj-lt"/>
              </a:rPr>
              <a:t>Double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standards</a:t>
            </a:r>
            <a:r>
              <a:rPr lang="hu-HU" sz="3200" dirty="0">
                <a:latin typeface="+mj-lt"/>
              </a:rPr>
              <a:t>: </a:t>
            </a:r>
            <a:r>
              <a:rPr lang="hu-HU" sz="3200" dirty="0" err="1">
                <a:latin typeface="+mj-lt"/>
              </a:rPr>
              <a:t>Differences</a:t>
            </a:r>
            <a:r>
              <a:rPr lang="hu-HU" sz="3200" dirty="0">
                <a:latin typeface="+mj-lt"/>
              </a:rPr>
              <a:t> in </a:t>
            </a:r>
            <a:r>
              <a:rPr lang="hu-HU" sz="3200" dirty="0" err="1">
                <a:latin typeface="+mj-lt"/>
              </a:rPr>
              <a:t>norms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on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voluntary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for</a:t>
            </a:r>
            <a:r>
              <a:rPr lang="hu-HU" sz="3200" dirty="0">
                <a:latin typeface="+mj-lt"/>
              </a:rPr>
              <a:t> men and </a:t>
            </a:r>
            <a:r>
              <a:rPr lang="hu-HU" sz="3200" dirty="0" err="1">
                <a:latin typeface="+mj-lt"/>
              </a:rPr>
              <a:t>women</a:t>
            </a:r>
            <a:r>
              <a:rPr lang="hu-HU" sz="3200" dirty="0">
                <a:latin typeface="+mj-lt"/>
              </a:rPr>
              <a:t>. </a:t>
            </a:r>
            <a:r>
              <a:rPr lang="hu-HU" sz="3200" i="1" dirty="0">
                <a:latin typeface="+mj-lt"/>
              </a:rPr>
              <a:t>European </a:t>
            </a:r>
            <a:r>
              <a:rPr lang="hu-HU" sz="3200" i="1" dirty="0" err="1">
                <a:latin typeface="+mj-lt"/>
              </a:rPr>
              <a:t>Sociological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Review</a:t>
            </a:r>
            <a:r>
              <a:rPr lang="hu-HU" sz="3200" i="1" dirty="0">
                <a:latin typeface="+mj-lt"/>
              </a:rPr>
              <a:t>, 30</a:t>
            </a:r>
            <a:r>
              <a:rPr lang="hu-HU" sz="3200" dirty="0">
                <a:latin typeface="+mj-lt"/>
              </a:rPr>
              <a:t>(4), 470–482. </a:t>
            </a:r>
            <a:r>
              <a:rPr lang="hu-HU" sz="3200" dirty="0">
                <a:latin typeface="+mj-lt"/>
                <a:hlinkClick r:id="rId5"/>
              </a:rPr>
              <a:t>https://doi.org/10.1093/esr/jcu051</a:t>
            </a:r>
            <a:r>
              <a:rPr lang="hu-HU" sz="3200" dirty="0">
                <a:latin typeface="+mj-lt"/>
              </a:rPr>
              <a:t> </a:t>
            </a: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Shapiro</a:t>
            </a:r>
            <a:r>
              <a:rPr lang="hu-HU" sz="3200" dirty="0">
                <a:latin typeface="+mj-lt"/>
              </a:rPr>
              <a:t>, G. (2014). </a:t>
            </a:r>
            <a:r>
              <a:rPr lang="hu-HU" sz="3200" dirty="0" err="1">
                <a:latin typeface="+mj-lt"/>
              </a:rPr>
              <a:t>Voluntary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: A </a:t>
            </a:r>
            <a:r>
              <a:rPr lang="hu-HU" sz="3200" dirty="0" err="1">
                <a:latin typeface="+mj-lt"/>
              </a:rPr>
              <a:t>critical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review</a:t>
            </a:r>
            <a:r>
              <a:rPr lang="hu-HU" sz="3200" dirty="0">
                <a:latin typeface="+mj-lt"/>
              </a:rPr>
              <a:t> of </a:t>
            </a:r>
            <a:r>
              <a:rPr lang="hu-HU" sz="3200" dirty="0" err="1">
                <a:latin typeface="+mj-lt"/>
              </a:rPr>
              <a:t>the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literature</a:t>
            </a:r>
            <a:r>
              <a:rPr lang="hu-HU" sz="3200" dirty="0">
                <a:latin typeface="+mj-lt"/>
              </a:rPr>
              <a:t>. </a:t>
            </a:r>
            <a:r>
              <a:rPr lang="hu-HU" sz="3200" i="1" dirty="0" err="1">
                <a:latin typeface="+mj-lt"/>
              </a:rPr>
              <a:t>Studies</a:t>
            </a:r>
            <a:r>
              <a:rPr lang="hu-HU" sz="3200" i="1" dirty="0">
                <a:latin typeface="+mj-lt"/>
              </a:rPr>
              <a:t> in </a:t>
            </a:r>
            <a:r>
              <a:rPr lang="hu-HU" sz="3200" i="1" dirty="0" err="1">
                <a:latin typeface="+mj-lt"/>
              </a:rPr>
              <a:t>the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Maternal</a:t>
            </a:r>
            <a:r>
              <a:rPr lang="hu-HU" sz="3200" i="1" dirty="0">
                <a:latin typeface="+mj-lt"/>
              </a:rPr>
              <a:t>, 6</a:t>
            </a:r>
            <a:r>
              <a:rPr lang="hu-HU" sz="3200" dirty="0">
                <a:latin typeface="+mj-lt"/>
              </a:rPr>
              <a:t>(1), 1–15. </a:t>
            </a:r>
            <a:r>
              <a:rPr lang="hu-HU" sz="3200" dirty="0">
                <a:latin typeface="+mj-lt"/>
                <a:hlinkClick r:id="rId6"/>
              </a:rPr>
              <a:t>https://doi.org/10.16995/sim.9</a:t>
            </a:r>
            <a:endParaRPr lang="hu-HU" sz="3200" dirty="0">
              <a:latin typeface="+mj-lt"/>
            </a:endParaRPr>
          </a:p>
          <a:p>
            <a:pPr marL="0" indent="-457200">
              <a:buNone/>
            </a:pPr>
            <a:r>
              <a:rPr lang="hu-HU" sz="3200" dirty="0" err="1">
                <a:latin typeface="+mj-lt"/>
              </a:rPr>
              <a:t>Sobotka</a:t>
            </a:r>
            <a:r>
              <a:rPr lang="hu-HU" sz="3200" dirty="0">
                <a:latin typeface="+mj-lt"/>
              </a:rPr>
              <a:t>, T. (2017). </a:t>
            </a:r>
            <a:r>
              <a:rPr lang="hu-HU" sz="3200" dirty="0" err="1">
                <a:latin typeface="+mj-lt"/>
              </a:rPr>
              <a:t>Childlessness</a:t>
            </a:r>
            <a:r>
              <a:rPr lang="hu-HU" sz="3200" dirty="0">
                <a:latin typeface="+mj-lt"/>
              </a:rPr>
              <a:t> in Europe: </a:t>
            </a:r>
            <a:r>
              <a:rPr lang="hu-HU" sz="3200" dirty="0" err="1">
                <a:latin typeface="+mj-lt"/>
              </a:rPr>
              <a:t>Reconstructing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long-term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trends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among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women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born</a:t>
            </a:r>
            <a:r>
              <a:rPr lang="hu-HU" sz="3200" dirty="0">
                <a:latin typeface="+mj-lt"/>
              </a:rPr>
              <a:t> in 1900–1972. In M. </a:t>
            </a:r>
            <a:r>
              <a:rPr lang="hu-HU" sz="3200" dirty="0" err="1">
                <a:latin typeface="+mj-lt"/>
              </a:rPr>
              <a:t>Kreyenfeld</a:t>
            </a:r>
            <a:r>
              <a:rPr lang="hu-HU" sz="3200" dirty="0">
                <a:latin typeface="+mj-lt"/>
              </a:rPr>
              <a:t> &amp; D. </a:t>
            </a:r>
            <a:r>
              <a:rPr lang="hu-HU" sz="3200" dirty="0" err="1">
                <a:latin typeface="+mj-lt"/>
              </a:rPr>
              <a:t>Konietzka</a:t>
            </a:r>
            <a:r>
              <a:rPr lang="hu-HU" sz="3200" dirty="0">
                <a:latin typeface="+mj-lt"/>
              </a:rPr>
              <a:t> (</a:t>
            </a:r>
            <a:r>
              <a:rPr lang="hu-HU" sz="3200" dirty="0" err="1">
                <a:latin typeface="+mj-lt"/>
              </a:rPr>
              <a:t>Eds</a:t>
            </a:r>
            <a:r>
              <a:rPr lang="hu-HU" sz="3200" dirty="0">
                <a:latin typeface="+mj-lt"/>
              </a:rPr>
              <a:t>.), </a:t>
            </a:r>
            <a:r>
              <a:rPr lang="hu-HU" sz="3200" i="1" dirty="0" err="1">
                <a:latin typeface="+mj-lt"/>
              </a:rPr>
              <a:t>Childlessness</a:t>
            </a:r>
            <a:r>
              <a:rPr lang="hu-HU" sz="3200" i="1" dirty="0">
                <a:latin typeface="+mj-lt"/>
              </a:rPr>
              <a:t> in Europe: </a:t>
            </a:r>
            <a:r>
              <a:rPr lang="hu-HU" sz="3200" i="1" dirty="0" err="1">
                <a:latin typeface="+mj-lt"/>
              </a:rPr>
              <a:t>Contexts</a:t>
            </a:r>
            <a:r>
              <a:rPr lang="hu-HU" sz="3200" i="1" dirty="0">
                <a:latin typeface="+mj-lt"/>
              </a:rPr>
              <a:t>, </a:t>
            </a:r>
            <a:r>
              <a:rPr lang="hu-HU" sz="3200" i="1" dirty="0" err="1">
                <a:latin typeface="+mj-lt"/>
              </a:rPr>
              <a:t>causes</a:t>
            </a:r>
            <a:r>
              <a:rPr lang="hu-HU" sz="3200" i="1" dirty="0">
                <a:latin typeface="+mj-lt"/>
              </a:rPr>
              <a:t> and </a:t>
            </a:r>
            <a:r>
              <a:rPr lang="hu-HU" sz="3200" i="1" dirty="0" err="1">
                <a:latin typeface="+mj-lt"/>
              </a:rPr>
              <a:t>consequences</a:t>
            </a:r>
            <a:r>
              <a:rPr lang="hu-HU" sz="3200" dirty="0">
                <a:latin typeface="+mj-lt"/>
              </a:rPr>
              <a:t> (pp. 17–53). Springer.</a:t>
            </a:r>
          </a:p>
          <a:p>
            <a:pPr marL="0" indent="-457200">
              <a:buNone/>
            </a:pPr>
            <a:r>
              <a:rPr lang="hu-HU" sz="3200" dirty="0">
                <a:latin typeface="+mj-lt"/>
              </a:rPr>
              <a:t>Szalma, I., </a:t>
            </a:r>
            <a:r>
              <a:rPr lang="hu-HU" sz="3200" dirty="0" err="1">
                <a:latin typeface="+mj-lt"/>
              </a:rPr>
              <a:t>Hašková</a:t>
            </a:r>
            <a:r>
              <a:rPr lang="hu-HU" sz="3200" dirty="0">
                <a:latin typeface="+mj-lt"/>
              </a:rPr>
              <a:t>, H., Oláh, L., &amp; Takács, J. (2022). </a:t>
            </a:r>
            <a:r>
              <a:rPr lang="hu-HU" sz="3200" dirty="0" err="1">
                <a:latin typeface="+mj-lt"/>
              </a:rPr>
              <a:t>Fragile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pronatalism</a:t>
            </a:r>
            <a:r>
              <a:rPr lang="hu-HU" sz="3200" dirty="0">
                <a:latin typeface="+mj-lt"/>
              </a:rPr>
              <a:t> and </a:t>
            </a:r>
            <a:r>
              <a:rPr lang="hu-HU" sz="3200" dirty="0" err="1">
                <a:latin typeface="+mj-lt"/>
              </a:rPr>
              <a:t>reproductive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futures</a:t>
            </a:r>
            <a:r>
              <a:rPr lang="hu-HU" sz="3200" dirty="0">
                <a:latin typeface="+mj-lt"/>
              </a:rPr>
              <a:t> in European post‐</a:t>
            </a:r>
            <a:r>
              <a:rPr lang="hu-HU" sz="3200" dirty="0" err="1">
                <a:latin typeface="+mj-lt"/>
              </a:rPr>
              <a:t>socialist</a:t>
            </a:r>
            <a:r>
              <a:rPr lang="hu-HU" sz="3200" dirty="0">
                <a:latin typeface="+mj-lt"/>
              </a:rPr>
              <a:t> contexts. </a:t>
            </a:r>
            <a:r>
              <a:rPr lang="hu-HU" sz="3200" i="1" dirty="0" err="1">
                <a:latin typeface="+mj-lt"/>
              </a:rPr>
              <a:t>Social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Inclusion</a:t>
            </a:r>
            <a:r>
              <a:rPr lang="hu-HU" sz="3200" i="1" dirty="0">
                <a:latin typeface="+mj-lt"/>
              </a:rPr>
              <a:t>, 10</a:t>
            </a:r>
            <a:r>
              <a:rPr lang="hu-HU" sz="3200" dirty="0">
                <a:latin typeface="+mj-lt"/>
              </a:rPr>
              <a:t>(3), 82–86. </a:t>
            </a:r>
            <a:r>
              <a:rPr lang="hu-HU" sz="3200" dirty="0">
                <a:latin typeface="+mj-lt"/>
                <a:hlinkClick r:id="rId7"/>
              </a:rPr>
              <a:t>https://doi.org/10.17645/si.v10i3.6128</a:t>
            </a:r>
            <a:r>
              <a:rPr lang="hu-HU" sz="3200" dirty="0">
                <a:latin typeface="+mj-lt"/>
              </a:rPr>
              <a:t> </a:t>
            </a:r>
          </a:p>
          <a:p>
            <a:pPr marL="0" indent="-457200">
              <a:buNone/>
            </a:pPr>
            <a:r>
              <a:rPr lang="hu-HU" sz="3200" dirty="0">
                <a:latin typeface="+mj-lt"/>
              </a:rPr>
              <a:t>Szalma, I., &amp; Takács, J. (2015). </a:t>
            </a:r>
            <a:r>
              <a:rPr lang="hu-HU" sz="3200" dirty="0" err="1">
                <a:latin typeface="+mj-lt"/>
              </a:rPr>
              <a:t>Who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remains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childless</a:t>
            </a:r>
            <a:r>
              <a:rPr lang="hu-HU" sz="3200" dirty="0">
                <a:latin typeface="+mj-lt"/>
              </a:rPr>
              <a:t>? </a:t>
            </a:r>
            <a:r>
              <a:rPr lang="hu-HU" sz="3200" dirty="0" err="1">
                <a:latin typeface="+mj-lt"/>
              </a:rPr>
              <a:t>Unrealised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fertility</a:t>
            </a:r>
            <a:r>
              <a:rPr lang="hu-HU" sz="3200" dirty="0">
                <a:latin typeface="+mj-lt"/>
              </a:rPr>
              <a:t> </a:t>
            </a:r>
            <a:r>
              <a:rPr lang="hu-HU" sz="3200" dirty="0" err="1">
                <a:latin typeface="+mj-lt"/>
              </a:rPr>
              <a:t>plans</a:t>
            </a:r>
            <a:r>
              <a:rPr lang="hu-HU" sz="3200" dirty="0">
                <a:latin typeface="+mj-lt"/>
              </a:rPr>
              <a:t> in Hungary. </a:t>
            </a:r>
            <a:r>
              <a:rPr lang="hu-HU" sz="3200" i="1" dirty="0" err="1">
                <a:latin typeface="+mj-lt"/>
              </a:rPr>
              <a:t>Sociologický</a:t>
            </a:r>
            <a:r>
              <a:rPr lang="hu-HU" sz="3200" i="1" dirty="0">
                <a:latin typeface="+mj-lt"/>
              </a:rPr>
              <a:t> </a:t>
            </a:r>
            <a:r>
              <a:rPr lang="hu-HU" sz="3200" i="1" dirty="0" err="1">
                <a:latin typeface="+mj-lt"/>
              </a:rPr>
              <a:t>Časopis</a:t>
            </a:r>
            <a:r>
              <a:rPr lang="hu-HU" sz="3200" i="1" dirty="0">
                <a:latin typeface="+mj-lt"/>
              </a:rPr>
              <a:t>, 51</a:t>
            </a:r>
            <a:r>
              <a:rPr lang="hu-HU" sz="3200" dirty="0">
                <a:latin typeface="+mj-lt"/>
              </a:rPr>
              <a:t>(6), 1047–1075.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1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743F32-D828-5B1F-E2E5-4193186F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8" y="1549163"/>
            <a:ext cx="10515600" cy="15526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b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Szalma.ivett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@</a:t>
            </a:r>
            <a:r>
              <a:rPr lang="hu-HU" sz="3200" b="1" dirty="0" err="1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tk.hu</a:t>
            </a:r>
            <a: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hu-HU" sz="3200" b="1" dirty="0">
                <a:solidFill>
                  <a:srgbClr val="92D050"/>
                </a:solidFill>
                <a:latin typeface="Neue Kabel" panose="020C05020202030203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3200" b="1" dirty="0">
              <a:solidFill>
                <a:srgbClr val="92D050"/>
              </a:solidFill>
              <a:latin typeface="Neue Kabel" panose="020C05020202030203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" y="5799437"/>
            <a:ext cx="4207691" cy="8440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720" y="5316291"/>
            <a:ext cx="2667406" cy="12058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321" y="5642196"/>
            <a:ext cx="2405834" cy="10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Childlessness rate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98" y="2150768"/>
            <a:ext cx="5523450" cy="42424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238" y="2471352"/>
            <a:ext cx="5933393" cy="392190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000279" y="6397277"/>
            <a:ext cx="3026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i="1" dirty="0" err="1"/>
              <a:t>Source</a:t>
            </a:r>
            <a:r>
              <a:rPr lang="hu-HU" sz="1500" i="1" dirty="0"/>
              <a:t>: </a:t>
            </a:r>
            <a:r>
              <a:rPr lang="hu-HU" sz="1500" i="1" dirty="0" err="1"/>
              <a:t>Miettinen</a:t>
            </a:r>
            <a:r>
              <a:rPr lang="hu-HU" sz="1500" i="1" dirty="0"/>
              <a:t> et </a:t>
            </a:r>
            <a:r>
              <a:rPr lang="hu-HU" sz="1500" i="1" dirty="0" err="1"/>
              <a:t>al</a:t>
            </a:r>
            <a:r>
              <a:rPr lang="hu-HU" sz="1500" i="1" dirty="0"/>
              <a:t>., 2015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815273" y="6397277"/>
            <a:ext cx="31345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i="1" dirty="0" err="1"/>
              <a:t>Source</a:t>
            </a:r>
            <a:r>
              <a:rPr lang="hu-HU" sz="1500" i="1" dirty="0"/>
              <a:t>: </a:t>
            </a:r>
            <a:r>
              <a:rPr lang="hu-HU" sz="1500" i="1" dirty="0" err="1"/>
              <a:t>Miettinen</a:t>
            </a:r>
            <a:r>
              <a:rPr lang="hu-HU" sz="1500" i="1" dirty="0"/>
              <a:t> et </a:t>
            </a:r>
            <a:r>
              <a:rPr lang="hu-HU" sz="1500" i="1" dirty="0" err="1"/>
              <a:t>al</a:t>
            </a:r>
            <a:r>
              <a:rPr lang="hu-HU" sz="1500" i="1" dirty="0"/>
              <a:t>., 2015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214855" y="309891"/>
            <a:ext cx="5392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Lowest Childlessness Rates:</a:t>
            </a:r>
            <a:endParaRPr lang="en-US" dirty="0"/>
          </a:p>
          <a:p>
            <a:pPr lvl="1"/>
            <a:r>
              <a:rPr lang="en-US" dirty="0"/>
              <a:t>Found in Eastern European nations (e.g., Russia, Macedonia, Slovakia).</a:t>
            </a:r>
          </a:p>
          <a:p>
            <a:r>
              <a:rPr lang="en-US" b="1" dirty="0"/>
              <a:t>Highest Childlessness Rates:</a:t>
            </a:r>
            <a:endParaRPr lang="en-US" dirty="0"/>
          </a:p>
          <a:p>
            <a:pPr lvl="1"/>
            <a:r>
              <a:rPr lang="en-US" dirty="0"/>
              <a:t>Observed in Western and Northern European countries (e.g., Finland, Switzerland, Austria).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Applies to both men and women</a:t>
            </a:r>
          </a:p>
          <a:p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32020" y="1227438"/>
            <a:ext cx="424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Between 1990 and 2010</a:t>
            </a:r>
            <a:r>
              <a:rPr lang="en-GB" dirty="0"/>
              <a:t>: Increasing trend in childlessness in all observed countries (except Russia, Slovenia and Latvia)</a:t>
            </a:r>
          </a:p>
        </p:txBody>
      </p:sp>
    </p:spTree>
    <p:extLst>
      <p:ext uri="{BB962C8B-B14F-4D97-AF65-F5344CB8AC3E}">
        <p14:creationId xmlns:p14="http://schemas.microsoft.com/office/powerpoint/2010/main" val="82823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839" y="2763741"/>
            <a:ext cx="10409583" cy="4552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1D6C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242252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various forms of childlessness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8" y="1361661"/>
            <a:ext cx="10661821" cy="50826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1) Lifetime/Permanent Childlessness</a:t>
            </a:r>
            <a:r>
              <a:rPr lang="en-GB" sz="2600" dirty="0">
                <a:solidFill>
                  <a:srgbClr val="0070C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No biological/adopted children by end of reproductive years.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200" dirty="0"/>
              <a:t>Heterogeneous experiences (temporal, motivational, normative)(Szalma &amp; Takács, 2015).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2) Social Parenting</a:t>
            </a:r>
            <a:r>
              <a:rPr lang="en-GB" sz="2600" dirty="0">
                <a:solidFill>
                  <a:srgbClr val="0070C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Non-biological/non-legal parental roles (often overlooked in surveys)(Bures et al., 2009).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3) Voluntary vs. Involuntary</a:t>
            </a:r>
            <a:r>
              <a:rPr lang="en-GB" sz="2600" dirty="0">
                <a:solidFill>
                  <a:srgbClr val="0070C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b="1" dirty="0"/>
              <a:t>Voluntary</a:t>
            </a:r>
            <a:r>
              <a:rPr lang="en-GB" sz="2600" dirty="0"/>
              <a:t>: Active choice to reject parenthood.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b="1" dirty="0"/>
              <a:t>Involuntary</a:t>
            </a:r>
            <a:r>
              <a:rPr lang="en-GB" sz="2600" dirty="0"/>
              <a:t>: Barriers like medical issues, finances, or relationships.</a:t>
            </a:r>
          </a:p>
          <a:p>
            <a:pPr marL="457200" lvl="1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Challenges in Defining Childlessness</a:t>
            </a:r>
            <a:endParaRPr lang="en-GB" sz="2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b="1" dirty="0"/>
              <a:t>Blurred Decision-Making</a:t>
            </a:r>
            <a:r>
              <a:rPr lang="en-GB" sz="2600" dirty="0"/>
              <a:t>: Postponement → unintended childlessness; medical/societal barriers (e.g., same-sex couples)(Szalma et al., 2022).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b="1" dirty="0"/>
              <a:t>Binary Model Limitations</a:t>
            </a:r>
            <a:r>
              <a:rPr lang="en-GB" sz="2600" dirty="0"/>
              <a:t>: Oversimplifies (voluntary/involuntary), ignoring postpones and structural barriers.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1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Prescriptive vs. Proscriptive Attitudes Toward Voluntary Childlessness</a:t>
            </a:r>
            <a:endParaRPr lang="en-GB" sz="3000" b="1" dirty="0">
              <a:solidFill>
                <a:srgbClr val="1B69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11321141" cy="5082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Prescriptive Attitudes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Reflect societal expectations of parenthood.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Emphasize parenthood as essential for fulfilment and social responsibility.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(ESS):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“How much do you approve/disapprove if a woman/man chooses never to have children?”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Linked to stigma and social punishment for non-compliance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Koropeckyj-Cox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Pendell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, 2007).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Proscriptive Attitudes</a:t>
            </a:r>
            <a:endParaRPr lang="en-US" u="sng" dirty="0">
              <a:solidFill>
                <a:srgbClr val="00B050"/>
              </a:solidFill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Focus on perceived disadvantages of childlessness.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Highlight negative evaluations of voluntary childlessness.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Example (EVS): </a:t>
            </a:r>
            <a:r>
              <a:rPr lang="en-US" i="1" dirty="0">
                <a:solidFill>
                  <a:srgbClr val="00B050"/>
                </a:solidFill>
              </a:rPr>
              <a:t>“A woman/man has to have children to be fulfilled.”</a:t>
            </a:r>
            <a:endParaRPr lang="en-US" dirty="0">
              <a:solidFill>
                <a:srgbClr val="00B050"/>
              </a:solidFill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Suggests childlessness leads to an unfulfilled life </a:t>
            </a:r>
            <a:r>
              <a:rPr lang="hu-HU" dirty="0">
                <a:solidFill>
                  <a:srgbClr val="00B050"/>
                </a:solidFill>
              </a:rPr>
              <a:t>(</a:t>
            </a:r>
            <a:r>
              <a:rPr lang="hu-HU" dirty="0" err="1">
                <a:solidFill>
                  <a:srgbClr val="00B050"/>
                </a:solidFill>
              </a:rPr>
              <a:t>Shapiro</a:t>
            </a:r>
            <a:r>
              <a:rPr lang="hu-HU" dirty="0">
                <a:solidFill>
                  <a:srgbClr val="00B050"/>
                </a:solidFill>
              </a:rPr>
              <a:t>, 2014)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65" y="919915"/>
            <a:ext cx="1336588" cy="13365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481" y="4053169"/>
            <a:ext cx="1543693" cy="12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Theories on Voluntary Childlessness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11321141" cy="508268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AU" b="1" dirty="0">
                <a:solidFill>
                  <a:srgbClr val="0070C0"/>
                </a:solidFill>
              </a:rPr>
              <a:t>New Home Economics</a:t>
            </a:r>
          </a:p>
          <a:p>
            <a:pPr marL="0" indent="0">
              <a:buNone/>
            </a:pPr>
            <a:r>
              <a:rPr lang="en-AU" sz="2200" dirty="0"/>
              <a:t>Rising opportunity costs of childbearing as women enter the labour market (Becker, 2009).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Rising opportunity costs → women more supportive of voluntary childlessness than men.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Higher education → More accepting attitudes towards childlessness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Employment status → Less traditional views on childlessness.</a:t>
            </a:r>
          </a:p>
          <a:p>
            <a:pPr marL="457200" lvl="1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2. Gender Revolution Theory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200" dirty="0"/>
              <a:t>Transition from male-breadwinner to egalitarian dual-earner models.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Higher societal gender equality → More accepting attitudes toward childlessness </a:t>
            </a:r>
            <a:r>
              <a:rPr lang="en-AU" sz="1800" dirty="0"/>
              <a:t>(</a:t>
            </a:r>
            <a:r>
              <a:rPr lang="en-AU" sz="1800" dirty="0" err="1"/>
              <a:t>Rijken</a:t>
            </a:r>
            <a:r>
              <a:rPr lang="en-AU" sz="1800" dirty="0"/>
              <a:t> &amp; </a:t>
            </a:r>
            <a:r>
              <a:rPr lang="en-AU" sz="1800" dirty="0" err="1"/>
              <a:t>Merz</a:t>
            </a:r>
            <a:r>
              <a:rPr lang="en-AU" sz="1800" dirty="0"/>
              <a:t>, 2014).</a:t>
            </a: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3. Second Demographic Transition (SDT) Theory (</a:t>
            </a:r>
            <a:r>
              <a:rPr lang="en-AU" b="1" dirty="0" err="1">
                <a:solidFill>
                  <a:srgbClr val="0070C0"/>
                </a:solidFill>
              </a:rPr>
              <a:t>Lestahaege</a:t>
            </a:r>
            <a:r>
              <a:rPr lang="en-AU" b="1" dirty="0">
                <a:solidFill>
                  <a:srgbClr val="0070C0"/>
                </a:solidFill>
              </a:rPr>
              <a:t> &amp; Van de </a:t>
            </a:r>
            <a:r>
              <a:rPr lang="en-AU" b="1" dirty="0" err="1">
                <a:solidFill>
                  <a:srgbClr val="0070C0"/>
                </a:solidFill>
              </a:rPr>
              <a:t>Kaa</a:t>
            </a:r>
            <a:r>
              <a:rPr lang="en-AU" b="1" dirty="0">
                <a:solidFill>
                  <a:srgbClr val="0070C0"/>
                </a:solidFill>
              </a:rPr>
              <a:t>, 1986)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200" dirty="0"/>
              <a:t>Shift to post-materialistic values (self-realization, autonomy) replacing religious norms.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Secularization → Greater acceptance of childfree lifestyles.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Younger generations prioritize autonomy over traditional family roles.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FF0000"/>
                </a:solidFill>
              </a:rPr>
              <a:t>Marital status: Cohabitation → More accepting; Marriage/Widowed → More traditional. </a:t>
            </a:r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60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B69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Measurement of Attitudes Toward Voluntary Childlessness</a:t>
            </a:r>
            <a:endParaRPr lang="en-GB" sz="2800" b="1" dirty="0">
              <a:solidFill>
                <a:srgbClr val="1B69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361661"/>
            <a:ext cx="4572000" cy="5082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International Surveys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ISSP (1988, 1994, 2002)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Item: </a:t>
            </a:r>
            <a:r>
              <a:rPr lang="en-US" i="1" dirty="0"/>
              <a:t>“People who have never had children lead empty lives.”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EVS (2001, 2008)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Item: </a:t>
            </a:r>
            <a:r>
              <a:rPr lang="en-US" i="1" dirty="0"/>
              <a:t>“Does a woman/man need children to be fulfilled?”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ESS (2018)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Item: </a:t>
            </a:r>
            <a:r>
              <a:rPr lang="en-US" i="1" dirty="0"/>
              <a:t>“How much do you approve/disapprove if a woman/man chooses never to have children?”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hu-HU" sz="18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91497" y="1361661"/>
            <a:ext cx="5529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Attitudes Toward Male vs. Female Voluntary Childlessness</a:t>
            </a:r>
          </a:p>
          <a:p>
            <a:r>
              <a:rPr lang="en-GB" sz="2000" b="1" dirty="0"/>
              <a:t>Gender Discrepancy</a:t>
            </a:r>
            <a:r>
              <a:rPr lang="en-GB" sz="20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Voluntary childlessness is more stigmatized for women than men.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Society less disapproving of male childlessness despite</a:t>
            </a:r>
            <a:r>
              <a:rPr lang="hu-HU" sz="2000" dirty="0"/>
              <a:t> </a:t>
            </a:r>
            <a:r>
              <a:rPr lang="en-GB" sz="2000" dirty="0"/>
              <a:t>the lesser impact of parenthood on men’s lives.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r>
              <a:rPr lang="en-GB" sz="2000" b="1" dirty="0"/>
              <a:t>Double Standards</a:t>
            </a:r>
            <a:r>
              <a:rPr lang="en-GB" sz="2000" dirty="0"/>
              <a:t> (</a:t>
            </a:r>
            <a:r>
              <a:rPr lang="en-GB" sz="2000" dirty="0" err="1"/>
              <a:t>Rijken</a:t>
            </a:r>
            <a:r>
              <a:rPr lang="en-GB" sz="2000" dirty="0"/>
              <a:t> &amp; </a:t>
            </a:r>
            <a:r>
              <a:rPr lang="en-GB" sz="2000" dirty="0" err="1"/>
              <a:t>Merz</a:t>
            </a:r>
            <a:r>
              <a:rPr lang="en-GB" sz="2000" dirty="0"/>
              <a:t>, 2014)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Behaviours judged differently based on social categories (e.g., gender). Harsher judgment for lower-status groups (e.g., women) vs. leniency for higher-status groups (e.g., men).</a:t>
            </a:r>
          </a:p>
          <a:p>
            <a:pPr lvl="1"/>
            <a:endParaRPr lang="en-US" dirty="0"/>
          </a:p>
          <a:p>
            <a:endParaRPr lang="hu-HU" dirty="0"/>
          </a:p>
        </p:txBody>
      </p:sp>
      <p:sp>
        <p:nvSpPr>
          <p:cNvPr id="9" name="Lefelé nyíl 8"/>
          <p:cNvSpPr/>
          <p:nvPr/>
        </p:nvSpPr>
        <p:spPr>
          <a:xfrm>
            <a:off x="8643256" y="3810270"/>
            <a:ext cx="226423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65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839" y="2763741"/>
            <a:ext cx="10409583" cy="4552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4400" dirty="0">
                <a:solidFill>
                  <a:srgbClr val="1D6C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method</a:t>
            </a:r>
          </a:p>
        </p:txBody>
      </p:sp>
    </p:spTree>
    <p:extLst>
      <p:ext uri="{BB962C8B-B14F-4D97-AF65-F5344CB8AC3E}">
        <p14:creationId xmlns:p14="http://schemas.microsoft.com/office/powerpoint/2010/main" val="196826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67E45232EF1D54B9E52D50172D46A75" ma:contentTypeVersion="15" ma:contentTypeDescription="Új dokumentum létrehozása." ma:contentTypeScope="" ma:versionID="7f2d9ca89702d1e7f344d311eda12b9c">
  <xsd:schema xmlns:xsd="http://www.w3.org/2001/XMLSchema" xmlns:xs="http://www.w3.org/2001/XMLSchema" xmlns:p="http://schemas.microsoft.com/office/2006/metadata/properties" xmlns:ns2="ceb46385-7433-4d30-8ce2-f79fba727789" xmlns:ns3="fe24fb32-aacb-44a1-84ed-2fe083f2419f" targetNamespace="http://schemas.microsoft.com/office/2006/metadata/properties" ma:root="true" ma:fieldsID="95d87092b54d37010d3250fededf38e8" ns2:_="" ns3:_="">
    <xsd:import namespace="ceb46385-7433-4d30-8ce2-f79fba727789"/>
    <xsd:import namespace="fe24fb32-aacb-44a1-84ed-2fe083f24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46385-7433-4d30-8ce2-f79fba72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épcímkék" ma:readOnly="false" ma:fieldId="{5cf76f15-5ced-4ddc-b409-7134ff3c332f}" ma:taxonomyMulti="true" ma:sspId="c71cdc92-b58b-4951-b2f5-21b24e372d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4fb32-aacb-44a1-84ed-2fe083f2419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9c44b38-cee9-4101-9d27-d3f5a0501a33}" ma:internalName="TaxCatchAll" ma:showField="CatchAllData" ma:web="fe24fb32-aacb-44a1-84ed-2fe083f24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EFC48-1AD1-47A2-94FA-CF00E4D74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46385-7433-4d30-8ce2-f79fba727789"/>
    <ds:schemaRef ds:uri="fe24fb32-aacb-44a1-84ed-2fe083f24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A27154-9E2F-47BA-BB07-E3496F8B2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2219</Words>
  <Application>Microsoft Office PowerPoint</Application>
  <PresentationFormat>Szélesvásznú</PresentationFormat>
  <Paragraphs>219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Neue Kabel</vt:lpstr>
      <vt:lpstr>Open Sans</vt:lpstr>
      <vt:lpstr>Wingdings</vt:lpstr>
      <vt:lpstr>Office-téma</vt:lpstr>
      <vt:lpstr>PowerPoint-bemutató</vt:lpstr>
      <vt:lpstr>Attitudes Toward Voluntary Childlessness in Europe: Trends, Influences, and Measurement</vt:lpstr>
      <vt:lpstr>Childlessness rate</vt:lpstr>
      <vt:lpstr>PowerPoint-bemutató</vt:lpstr>
      <vt:lpstr>The various forms of childlessness</vt:lpstr>
      <vt:lpstr>Prescriptive vs. Proscriptive Attitudes Toward Voluntary Childlessness</vt:lpstr>
      <vt:lpstr>Theories on Voluntary Childlessness</vt:lpstr>
      <vt:lpstr>Measurement of Attitudes Toward Voluntary Childlessness</vt:lpstr>
      <vt:lpstr>PowerPoint-bemutató</vt:lpstr>
      <vt:lpstr>Data</vt:lpstr>
      <vt:lpstr>Dependent variables</vt:lpstr>
      <vt:lpstr>Independent variables: Individual and country levels</vt:lpstr>
      <vt:lpstr>Analytical strategy</vt:lpstr>
      <vt:lpstr>PowerPoint-bemutató</vt:lpstr>
      <vt:lpstr>Descriptive results</vt:lpstr>
      <vt:lpstr>Descriptive results</vt:lpstr>
      <vt:lpstr>Results for individual level variables for items considering female and male voluntary childlessness</vt:lpstr>
      <vt:lpstr>Country level variables</vt:lpstr>
      <vt:lpstr>Conclusion</vt:lpstr>
      <vt:lpstr>References</vt:lpstr>
      <vt:lpstr>Thank you for your attention! Szalma.ivett@tk.hu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ELKH Zabhegyező Intézet</dc:title>
  <dc:creator>Dr. Nádai László</dc:creator>
  <cp:lastModifiedBy>Szalma Ivett</cp:lastModifiedBy>
  <cp:revision>73</cp:revision>
  <dcterms:created xsi:type="dcterms:W3CDTF">2023-08-15T19:10:58Z</dcterms:created>
  <dcterms:modified xsi:type="dcterms:W3CDTF">2025-02-10T07:04:41Z</dcterms:modified>
</cp:coreProperties>
</file>